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 id="2147483721" r:id="rId7"/>
    <p:sldMasterId id="2147483733" r:id="rId8"/>
    <p:sldMasterId id="2147483746" r:id="rId9"/>
    <p:sldMasterId id="2147483775" r:id="rId10"/>
    <p:sldMasterId id="2147483789" r:id="rId11"/>
  </p:sldMasterIdLst>
  <p:notesMasterIdLst>
    <p:notesMasterId r:id="rId30"/>
  </p:notesMasterIdLst>
  <p:sldIdLst>
    <p:sldId id="1598" r:id="rId12"/>
    <p:sldId id="291" r:id="rId13"/>
    <p:sldId id="1553" r:id="rId14"/>
    <p:sldId id="1593" r:id="rId15"/>
    <p:sldId id="1594" r:id="rId16"/>
    <p:sldId id="1614" r:id="rId17"/>
    <p:sldId id="1554" r:id="rId18"/>
    <p:sldId id="1615" r:id="rId19"/>
    <p:sldId id="1612" r:id="rId20"/>
    <p:sldId id="1555" r:id="rId21"/>
    <p:sldId id="1564" r:id="rId22"/>
    <p:sldId id="1556" r:id="rId23"/>
    <p:sldId id="1557" r:id="rId24"/>
    <p:sldId id="1599" r:id="rId25"/>
    <p:sldId id="1600" r:id="rId26"/>
    <p:sldId id="1613" r:id="rId27"/>
    <p:sldId id="1536" r:id="rId28"/>
    <p:sldId id="153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199" autoAdjust="0"/>
  </p:normalViewPr>
  <p:slideViewPr>
    <p:cSldViewPr snapToGrid="0">
      <p:cViewPr varScale="1">
        <p:scale>
          <a:sx n="69" d="100"/>
          <a:sy n="69" d="100"/>
        </p:scale>
        <p:origin x="1098" y="45"/>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notesMaster" Target="notesMasters/notesMaster1.xml"/><Relationship Id="rId8" Type="http://schemas.openxmlformats.org/officeDocument/2006/relationships/slideMaster" Target="slideMasters/slideMaster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dgm:spPr>
        <a:solidFill>
          <a:srgbClr val="0069AA"/>
        </a:solidFill>
      </dgm:spPr>
      <dgm:t>
        <a:bodyPr/>
        <a:lstStyle/>
        <a:p>
          <a:r>
            <a:rPr lang="en-US" b="0" i="0" dirty="0"/>
            <a:t>One-Turn FAQ</a:t>
          </a:r>
          <a:endParaRPr lang="en-US"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dgm:spPr>
        <a:solidFill>
          <a:srgbClr val="0069AA"/>
        </a:solidFill>
      </dgm:spPr>
      <dgm:t>
        <a:bodyPr/>
        <a:lstStyle/>
        <a:p>
          <a:r>
            <a:rPr lang="en-US"/>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dgm:spPr>
        <a:solidFill>
          <a:srgbClr val="0069AA"/>
        </a:solidFill>
      </dgm:spPr>
      <dgm:t>
        <a:bodyPr/>
        <a:lstStyle/>
        <a:p>
          <a:r>
            <a:rPr lang="en-US"/>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dgm:spPr>
        <a:solidFill>
          <a:srgbClr val="0069AA"/>
        </a:solidFill>
      </dgm:spPr>
      <dgm:t>
        <a:bodyPr/>
        <a:lstStyle/>
        <a:p>
          <a:r>
            <a:rPr lang="en-US"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dgm:spPr>
        <a:solidFill>
          <a:srgbClr val="0069AA"/>
        </a:solidFill>
      </dgm:spPr>
      <dgm:t>
        <a:bodyPr/>
        <a:lstStyle/>
        <a:p>
          <a:r>
            <a:rPr lang="en-US"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dgm:spPr>
        <a:solidFill>
          <a:srgbClr val="0069AA"/>
        </a:solidFill>
      </dgm:spPr>
      <dgm:t>
        <a:bodyPr/>
        <a:lstStyle/>
        <a:p>
          <a:r>
            <a:rPr lang="en-US"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dgm:spPr>
        <a:solidFill>
          <a:srgbClr val="0069AA"/>
        </a:solidFill>
      </dgm:spPr>
      <dgm:t>
        <a:bodyPr/>
        <a:lstStyle/>
        <a:p>
          <a:r>
            <a:rPr lang="en-US" b="0" dirty="0" err="1"/>
            <a:t>QnA</a:t>
          </a:r>
          <a:r>
            <a:rPr lang="en-US" b="0" dirty="0"/>
            <a:t> Maker</a:t>
          </a:r>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0E68EC94-2D97-4AC6-A6A7-37B836C10C43}">
      <dgm:prSet phldrT="[Text]"/>
      <dgm:spPr>
        <a:solidFill>
          <a:schemeClr val="tx1"/>
        </a:solidFill>
        <a:ln>
          <a:solidFill>
            <a:schemeClr val="bg1"/>
          </a:solidFill>
        </a:ln>
      </dgm:spPr>
      <dgm:t>
        <a:bodyPr/>
        <a:lstStyle/>
        <a:p>
          <a:r>
            <a:rPr lang="en-US" dirty="0">
              <a:solidFill>
                <a:schemeClr val="bg1"/>
              </a:solidFill>
            </a:rPr>
            <a:t>Useful in the One-Turn FAQ responses and/or Contextual Guided Assistance approach. </a:t>
          </a:r>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4CD300B-D73C-411D-A39E-3A4CE7EF6EEF}">
      <dgm:prSet phldrT="[Text]"/>
      <dgm:spPr>
        <a:solidFill>
          <a:srgbClr val="0069AA"/>
        </a:solidFill>
      </dgm:spPr>
      <dgm:t>
        <a:bodyPr/>
        <a:lstStyle/>
        <a:p>
          <a:r>
            <a:rPr lang="en-US" dirty="0"/>
            <a:t>LUIS</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8BC876D5-8F3E-4B68-8557-868DE33D9E06}">
      <dgm:prSet phldrT="[Text]"/>
      <dgm:spPr>
        <a:solidFill>
          <a:schemeClr val="tx1"/>
        </a:solidFill>
        <a:ln>
          <a:solidFill>
            <a:schemeClr val="bg1"/>
          </a:solidFill>
        </a:ln>
      </dgm:spPr>
      <dgm:t>
        <a:bodyPr/>
        <a:lstStyle/>
        <a:p>
          <a:r>
            <a:rPr lang="en-US" dirty="0">
              <a:solidFill>
                <a:schemeClr val="bg1"/>
              </a:solidFill>
            </a:rPr>
            <a:t>Typically used in Multi-Turn Conversational Task Completion approach to interpret the free flow text.</a:t>
          </a:r>
        </a:p>
      </dgm:t>
    </dgm:pt>
    <dgm:pt modelId="{A33CB741-CF0F-4C46-AF92-46B1B6BAF60E}" type="parTrans" cxnId="{37B4606C-E525-46DD-A4A2-7148B0013C38}">
      <dgm:prSet/>
      <dgm:spPr/>
      <dgm:t>
        <a:bodyPr/>
        <a:lstStyle/>
        <a:p>
          <a:endParaRPr lang="en-US"/>
        </a:p>
      </dgm:t>
    </dgm:pt>
    <dgm:pt modelId="{2E0B434D-9ABC-412A-AA32-383918FAB4B2}" type="sibTrans" cxnId="{37B4606C-E525-46DD-A4A2-7148B0013C38}">
      <dgm:prSet/>
      <dgm:spPr/>
      <dgm:t>
        <a:bodyPr/>
        <a:lstStyle/>
        <a:p>
          <a:endParaRPr lang="en-US"/>
        </a:p>
      </dgm:t>
    </dgm:pt>
    <dgm:pt modelId="{8E2706FE-5D1A-4EAF-BA18-EBA18F67AB38}">
      <dgm:prSet phldrT="[Text]"/>
      <dgm:spPr>
        <a:solidFill>
          <a:schemeClr val="tx1"/>
        </a:solidFill>
        <a:ln>
          <a:solidFill>
            <a:schemeClr val="bg1"/>
          </a:solidFill>
        </a:ln>
      </dgm:spPr>
      <dgm:t>
        <a:bodyPr/>
        <a:lstStyle/>
        <a:p>
          <a:r>
            <a:rPr lang="en-US" dirty="0">
              <a:solidFill>
                <a:schemeClr val="bg1"/>
              </a:solidFill>
            </a:rPr>
            <a:t>Can be used to aid the One-Turn Intelligent response scenario.</a:t>
          </a:r>
        </a:p>
      </dgm:t>
    </dgm:pt>
    <dgm:pt modelId="{A6F38175-CBE3-4493-B918-98FF94F72DAF}" type="parTrans" cxnId="{A5F37E4F-27D2-442C-8988-7418ADF50451}">
      <dgm:prSet/>
      <dgm:spPr/>
      <dgm:t>
        <a:bodyPr/>
        <a:lstStyle/>
        <a:p>
          <a:endParaRPr lang="en-US"/>
        </a:p>
      </dgm:t>
    </dgm:pt>
    <dgm:pt modelId="{1958512B-E6B2-47C1-9514-76830F6D726A}" type="sibTrans" cxnId="{A5F37E4F-27D2-442C-8988-7418ADF50451}">
      <dgm:prSet/>
      <dgm:spPr/>
      <dgm:t>
        <a:bodyPr/>
        <a:lstStyle/>
        <a:p>
          <a:endParaRPr lang="en-US"/>
        </a:p>
      </dgm:t>
    </dgm:pt>
    <dgm:pt modelId="{1F148D80-E97C-4E61-907C-D1CE92E8EFFF}">
      <dgm:prSet phldrT="[Text]"/>
      <dgm:spPr>
        <a:solidFill>
          <a:srgbClr val="0069AA"/>
        </a:solidFill>
      </dgm:spPr>
      <dgm:t>
        <a:bodyPr/>
        <a:lstStyle/>
        <a:p>
          <a:r>
            <a:rPr lang="en-US" dirty="0" err="1"/>
            <a:t>FormFlow</a:t>
          </a:r>
          <a:endParaRPr lang="en-US" dirty="0"/>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32960070-60C0-4AF8-A89D-9F96A5D60AF4}">
      <dgm:prSet phldrT="[Text]"/>
      <dgm:spPr>
        <a:solidFill>
          <a:schemeClr val="tx1"/>
        </a:solidFill>
        <a:ln>
          <a:solidFill>
            <a:schemeClr val="bg1"/>
          </a:solidFill>
        </a:ln>
      </dgm:spPr>
      <dgm:t>
        <a:bodyPr/>
        <a:lstStyle/>
        <a:p>
          <a:r>
            <a:rPr lang="en-US" dirty="0">
              <a:solidFill>
                <a:schemeClr val="bg1"/>
              </a:solidFill>
            </a:rPr>
            <a:t>Useful with Multi-Turn Process Guidance and Intelligent Notification.</a:t>
          </a:r>
        </a:p>
      </dgm:t>
    </dgm:pt>
    <dgm:pt modelId="{FD174D34-11D1-4567-9028-D668B11F2965}" type="parTrans" cxnId="{899A03A1-F847-4E9F-9BAE-5BFB1CDEFC57}">
      <dgm:prSet/>
      <dgm:spPr/>
      <dgm:t>
        <a:bodyPr/>
        <a:lstStyle/>
        <a:p>
          <a:endParaRPr lang="en-US"/>
        </a:p>
      </dgm:t>
    </dgm:pt>
    <dgm:pt modelId="{41031E1E-4F7A-486C-B7F2-BB0B12DA009D}" type="sibTrans" cxnId="{899A03A1-F847-4E9F-9BAE-5BFB1CDEFC57}">
      <dgm:prSet/>
      <dgm:spPr/>
      <dgm:t>
        <a:bodyPr/>
        <a:lstStyle/>
        <a:p>
          <a:endParaRPr lang="en-US"/>
        </a:p>
      </dgm:t>
    </dgm:pt>
    <dgm:pt modelId="{03F095ED-B2C9-4222-A584-F9618F842B0A}">
      <dgm:prSet phldrT="[Text]"/>
      <dgm:spPr>
        <a:solidFill>
          <a:srgbClr val="0069AA"/>
        </a:solidFill>
      </dgm:spPr>
      <dgm:t>
        <a:bodyPr/>
        <a:lstStyle/>
        <a:p>
          <a:r>
            <a:rPr lang="en-US" dirty="0"/>
            <a:t>Cognitive Services</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dgm:spPr>
        <a:solidFill>
          <a:srgbClr val="0069AA"/>
        </a:solidFill>
      </dgm:spPr>
      <dgm:t>
        <a:bodyPr/>
        <a:lstStyle/>
        <a:p>
          <a:r>
            <a:rPr lang="en-US" dirty="0"/>
            <a:t>Machine Learning</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CE18DEFD-80B4-4B9C-A0B0-EF0E9AB65F23}">
      <dgm:prSet phldrT="[Text]"/>
      <dgm:spPr>
        <a:solidFill>
          <a:schemeClr val="tx1"/>
        </a:solidFill>
        <a:ln>
          <a:solidFill>
            <a:schemeClr val="bg1"/>
          </a:solidFill>
        </a:ln>
      </dgm:spPr>
      <dgm:t>
        <a:bodyPr/>
        <a:lstStyle/>
        <a:p>
          <a:r>
            <a:rPr lang="en-US" dirty="0">
              <a:solidFill>
                <a:schemeClr val="bg1"/>
              </a:solidFill>
            </a:rPr>
            <a:t>A range of services that can be used to complement all conversation flows.</a:t>
          </a:r>
        </a:p>
      </dgm:t>
    </dgm:pt>
    <dgm:pt modelId="{30867F7B-0E2B-49D6-8078-BB4DDC50DF9B}" type="parTrans" cxnId="{905CA8E5-467D-4D67-BCB9-DB8E2936D83B}">
      <dgm:prSet/>
      <dgm:spPr/>
      <dgm:t>
        <a:bodyPr/>
        <a:lstStyle/>
        <a:p>
          <a:endParaRPr lang="en-US"/>
        </a:p>
      </dgm:t>
    </dgm:pt>
    <dgm:pt modelId="{42907A11-FE17-4D62-8D14-807D2F8CD799}" type="sibTrans" cxnId="{905CA8E5-467D-4D67-BCB9-DB8E2936D83B}">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0" presStyleCnt="5"/>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0" presStyleCnt="5">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1" presStyleCnt="5"/>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1" presStyleCnt="5">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2" presStyleCnt="5"/>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2" presStyleCnt="5">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3" presStyleCnt="5"/>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3" presStyleCnt="5">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4" presStyleCnt="5"/>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4" presStyleCnt="5">
        <dgm:presLayoutVars>
          <dgm:chMax val="2"/>
          <dgm:chPref val="1"/>
          <dgm:bulletEnabled val="1"/>
        </dgm:presLayoutVars>
      </dgm:prSet>
      <dgm:spPr/>
    </dgm:pt>
  </dgm:ptLst>
  <dgm:cxnLst>
    <dgm:cxn modelId="{131B4606-6D50-4D23-A927-243F1C67A9CE}" type="presOf" srcId="{0E68EC94-2D97-4AC6-A6A7-37B836C10C43}" destId="{4FBA1339-5B32-4956-8A6A-E32970EADA69}" srcOrd="1" destOrd="0" presId="urn:microsoft.com/office/officeart/2011/layout/InterconnectedBlockProcess"/>
    <dgm:cxn modelId="{C952391A-1679-469F-8B56-43366171CAA2}" type="presOf" srcId="{8BC876D5-8F3E-4B68-8557-868DE33D9E06}" destId="{2D18BC78-2345-42C2-87D2-01E5956C476F}" srcOrd="0" destOrd="0" presId="urn:microsoft.com/office/officeart/2011/layout/InterconnectedBlockProcess"/>
    <dgm:cxn modelId="{ABBC3F1D-5BB2-433B-B5E7-B52311520962}" type="presOf" srcId="{32960070-60C0-4AF8-A89D-9F96A5D60AF4}" destId="{AF8EA746-1EB5-438D-B982-4DB5C01F358A}" srcOrd="1" destOrd="0" presId="urn:microsoft.com/office/officeart/2011/layout/InterconnectedBlockProcess"/>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C553B944-2BA8-4B3A-9483-94A2987958EF}" type="presOf" srcId="{8E2706FE-5D1A-4EAF-BA18-EBA18F67AB38}" destId="{8850FAD1-13E6-48B0-93B2-80759FCFDEAE}" srcOrd="1" destOrd="0" presId="urn:microsoft.com/office/officeart/2011/layout/InterconnectedBlockProcess"/>
    <dgm:cxn modelId="{37B4606C-E525-46DD-A4A2-7148B0013C38}" srcId="{D4CD300B-D73C-411D-A39E-3A4CE7EF6EEF}" destId="{8BC876D5-8F3E-4B68-8557-868DE33D9E06}" srcOrd="0" destOrd="0" parTransId="{A33CB741-CF0F-4C46-AF92-46B1B6BAF60E}" sibTransId="{2E0B434D-9ABC-412A-AA32-383918FAB4B2}"/>
    <dgm:cxn modelId="{A5F37E4F-27D2-442C-8988-7418ADF50451}" srcId="{BCFFF66F-A6A8-446F-984C-B60845A958E4}" destId="{8E2706FE-5D1A-4EAF-BA18-EBA18F67AB38}" srcOrd="0" destOrd="0" parTransId="{A6F38175-CBE3-4493-B918-98FF94F72DAF}" sibTransId="{1958512B-E6B2-47C1-9514-76830F6D726A}"/>
    <dgm:cxn modelId="{8D7E6670-7F9F-40A9-B72D-5F2EB6F500DC}" type="presOf" srcId="{1F148D80-E97C-4E61-907C-D1CE92E8EFFF}" destId="{310C1F48-0DB5-4553-B85F-9278056EF465}"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57E16587-93AE-4A55-B2D2-6CB8D765C403}" type="presOf" srcId="{8E2706FE-5D1A-4EAF-BA18-EBA18F67AB38}" destId="{8A46904D-3DC0-4570-83F5-01C22743B368}" srcOrd="0" destOrd="0" presId="urn:microsoft.com/office/officeart/2011/layout/InterconnectedBlockProcess"/>
    <dgm:cxn modelId="{4CC69287-B188-4E05-8128-C3FC640CBCB0}" type="presOf" srcId="{0E68EC94-2D97-4AC6-A6A7-37B836C10C43}" destId="{910464D9-594E-45F2-BC97-B7F2423172BC}" srcOrd="0" destOrd="0" presId="urn:microsoft.com/office/officeart/2011/layout/InterconnectedBlockProcess"/>
    <dgm:cxn modelId="{30F72D8D-CA20-431E-93F0-8DD9DEE7AA7B}" type="presOf" srcId="{CE18DEFD-80B4-4B9C-A0B0-EF0E9AB65F23}" destId="{BAAAAA0C-403D-4C2B-A979-916A81CA15BC}" srcOrd="0" destOrd="0" presId="urn:microsoft.com/office/officeart/2011/layout/InterconnectedBlockProcess"/>
    <dgm:cxn modelId="{899A03A1-F847-4E9F-9BAE-5BFB1CDEFC57}" srcId="{1F148D80-E97C-4E61-907C-D1CE92E8EFFF}" destId="{32960070-60C0-4AF8-A89D-9F96A5D60AF4}" srcOrd="0" destOrd="0" parTransId="{FD174D34-11D1-4567-9028-D668B11F2965}" sibTransId="{41031E1E-4F7A-486C-B7F2-BB0B12DA009D}"/>
    <dgm:cxn modelId="{27F36EAC-FE83-45A4-B819-47AD9370C321}" type="presOf" srcId="{8BC876D5-8F3E-4B68-8557-868DE33D9E06}" destId="{FB84CC6A-094E-46FB-A359-5A82AF135281}" srcOrd="1" destOrd="0" presId="urn:microsoft.com/office/officeart/2011/layout/InterconnectedBlockProcess"/>
    <dgm:cxn modelId="{6A3EB9B4-0E4B-46FD-91E6-D3B02D9855AB}" type="presOf" srcId="{CE18DEFD-80B4-4B9C-A0B0-EF0E9AB65F23}" destId="{19522A01-4E73-441D-A4A0-744CB2EA78AE}" srcOrd="1" destOrd="0" presId="urn:microsoft.com/office/officeart/2011/layout/InterconnectedBlockProcess"/>
    <dgm:cxn modelId="{A58919B7-E042-4DCC-A59D-EF0DC1CD7F77}" type="presOf" srcId="{50EC45D6-A451-4222-AE19-68BA7FAF6578}" destId="{72733D80-F69D-4529-980E-BF3A2BBF1D00}" srcOrd="0" destOrd="0" presId="urn:microsoft.com/office/officeart/2011/layout/InterconnectedBlockProcess"/>
    <dgm:cxn modelId="{1C2A15D0-4BD6-4B29-8F43-478BCE438C94}" srcId="{50EC45D6-A451-4222-AE19-68BA7FAF6578}" destId="{0E68EC94-2D97-4AC6-A6A7-37B836C10C43}" srcOrd="0" destOrd="0" parTransId="{52E3E14F-9873-4CE6-AE61-CE7A2AB80799}" sibTransId="{A52F6142-D21F-49A4-A561-9BBD6B0FD0EB}"/>
    <dgm:cxn modelId="{905CA8E5-467D-4D67-BCB9-DB8E2936D83B}" srcId="{03F095ED-B2C9-4222-A584-F9618F842B0A}" destId="{CE18DEFD-80B4-4B9C-A0B0-EF0E9AB65F23}" srcOrd="0" destOrd="0" parTransId="{30867F7B-0E2B-49D6-8078-BB4DDC50DF9B}" sibTransId="{42907A11-FE17-4D62-8D14-807D2F8CD799}"/>
    <dgm:cxn modelId="{A4B4A5E7-56B7-484F-8D49-F96CB49D45E3}" type="presOf" srcId="{32960070-60C0-4AF8-A89D-9F96A5D60AF4}" destId="{25FC2898-C8DE-4064-8B84-6312E360E8D3}"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C1970F88-5B5B-4A12-B0FE-27B68553C2AC}" type="presParOf" srcId="{8E45D7AB-927B-4300-AC3E-95FBBD46C340}" destId="{2D1AB52E-4DAE-48AB-B22C-A306F68730B7}" srcOrd="0"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1" destOrd="0" presId="urn:microsoft.com/office/officeart/2011/layout/InterconnectedBlockProcess"/>
    <dgm:cxn modelId="{D7272BE2-889D-4A8E-9474-E660B7731392}" type="presParOf" srcId="{8E45D7AB-927B-4300-AC3E-95FBBD46C340}" destId="{8DBB632C-FC1B-40DD-8F86-052F278AA99F}" srcOrd="2" destOrd="0" presId="urn:microsoft.com/office/officeart/2011/layout/InterconnectedBlockProcess"/>
    <dgm:cxn modelId="{71FAE9C1-8FB7-4F04-A459-11FD4EB326AF}" type="presParOf" srcId="{8E45D7AB-927B-4300-AC3E-95FBBD46C340}" destId="{477F40CF-4731-4CD3-A87C-86A72B52B873}" srcOrd="3"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4" destOrd="0" presId="urn:microsoft.com/office/officeart/2011/layout/InterconnectedBlockProcess"/>
    <dgm:cxn modelId="{8A212262-090D-4F4C-810D-EA001D8372C6}" type="presParOf" srcId="{8E45D7AB-927B-4300-AC3E-95FBBD46C340}" destId="{EAE504D4-6EDD-429D-AFE0-36792CBEC546}" srcOrd="5" destOrd="0" presId="urn:microsoft.com/office/officeart/2011/layout/InterconnectedBlockProcess"/>
    <dgm:cxn modelId="{FE27F8B3-2CB3-48AC-8374-8140B20299C5}" type="presParOf" srcId="{8E45D7AB-927B-4300-AC3E-95FBBD46C340}" destId="{E0712679-FFFD-4AAB-BF65-D96130F995E9}" srcOrd="6"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7" destOrd="0" presId="urn:microsoft.com/office/officeart/2011/layout/InterconnectedBlockProcess"/>
    <dgm:cxn modelId="{85FA0FFC-FD15-44CD-AA26-91C14065F63A}" type="presParOf" srcId="{8E45D7AB-927B-4300-AC3E-95FBBD46C340}" destId="{D80AB8B2-FBCD-4AD3-8EBC-FDB2EB013272}" srcOrd="8" destOrd="0" presId="urn:microsoft.com/office/officeart/2011/layout/InterconnectedBlockProcess"/>
    <dgm:cxn modelId="{11BDE68B-73EB-4D70-AB35-B020A7481F06}" type="presParOf" srcId="{8E45D7AB-927B-4300-AC3E-95FBBD46C340}" destId="{7DD0B762-8FA7-429B-B5F7-4F0B78F71EF3}" srcOrd="9"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0" destOrd="0" presId="urn:microsoft.com/office/officeart/2011/layout/InterconnectedBlockProcess"/>
    <dgm:cxn modelId="{E63672C5-3EF4-47EF-B555-E97915E1D58C}" type="presParOf" srcId="{8E45D7AB-927B-4300-AC3E-95FBBD46C340}" destId="{310C1F48-0DB5-4553-B85F-9278056EF465}" srcOrd="11" destOrd="0" presId="urn:microsoft.com/office/officeart/2011/layout/InterconnectedBlockProcess"/>
    <dgm:cxn modelId="{3E5B4A36-0A5A-42AA-A00F-F5662FB2A9C6}" type="presParOf" srcId="{8E45D7AB-927B-4300-AC3E-95FBBD46C340}" destId="{505B079F-1678-47FF-8C5F-20CAAEFD69CA}" srcOrd="12"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3" destOrd="0" presId="urn:microsoft.com/office/officeart/2011/layout/InterconnectedBlockProcess"/>
    <dgm:cxn modelId="{AD5BEF3F-CD44-440D-8642-AA2C8007474F}" type="presParOf" srcId="{8E45D7AB-927B-4300-AC3E-95FBBD46C340}" destId="{72733D80-F69D-4529-980E-BF3A2BBF1D00}" srcOrd="14"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484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78500" y="1963716"/>
          <a:ext cx="1533508"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dirty="0"/>
            <a:t>Multi-Turn Conversational Task Completion</a:t>
          </a:r>
        </a:p>
      </dsp:txBody>
      <dsp:txXfrm>
        <a:off x="8878500" y="1963716"/>
        <a:ext cx="1533508" cy="2345787"/>
      </dsp:txXfrm>
    </dsp:sp>
    <dsp:sp modelId="{BAAAAA0C-403D-4C2B-A979-916A81CA15BC}">
      <dsp:nvSpPr>
        <dsp:cNvPr id="0" name=""/>
        <dsp:cNvSpPr/>
      </dsp:nvSpPr>
      <dsp:spPr>
        <a:xfrm>
          <a:off x="7321138"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26404"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dirty="0"/>
            <a:t>Multi-Turn Process Guidance</a:t>
          </a:r>
        </a:p>
      </dsp:txBody>
      <dsp:txXfrm>
        <a:off x="7326404" y="2106935"/>
        <a:ext cx="1552096" cy="2082333"/>
      </dsp:txXfrm>
    </dsp:sp>
    <dsp:sp modelId="{8A46904D-3DC0-4570-83F5-01C22743B368}">
      <dsp:nvSpPr>
        <dsp:cNvPr id="0" name=""/>
        <dsp:cNvSpPr/>
      </dsp:nvSpPr>
      <dsp:spPr>
        <a:xfrm>
          <a:off x="5753527"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68565"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dirty="0"/>
            <a:t>Contextual Guided Assistance</a:t>
          </a:r>
        </a:p>
      </dsp:txBody>
      <dsp:txXfrm>
        <a:off x="5768565" y="2238400"/>
        <a:ext cx="1552096" cy="1816418"/>
      </dsp:txXfrm>
    </dsp:sp>
    <dsp:sp modelId="{2D18BC78-2345-42C2-87D2-01E5956C476F}">
      <dsp:nvSpPr>
        <dsp:cNvPr id="0" name=""/>
        <dsp:cNvSpPr/>
      </dsp:nvSpPr>
      <dsp:spPr>
        <a:xfrm>
          <a:off x="4201431"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204054"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a:t>One-Turn Intelligent Response</a:t>
          </a:r>
        </a:p>
      </dsp:txBody>
      <dsp:txXfrm>
        <a:off x="4204054" y="2386521"/>
        <a:ext cx="1552096" cy="1513117"/>
      </dsp:txXfrm>
    </dsp:sp>
    <dsp:sp modelId="{25FC2898-C8DE-4064-8B84-6312E360E8D3}">
      <dsp:nvSpPr>
        <dsp:cNvPr id="0" name=""/>
        <dsp:cNvSpPr/>
      </dsp:nvSpPr>
      <dsp:spPr>
        <a:xfrm>
          <a:off x="2658630"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643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a:t>Intelligent Notification</a:t>
          </a:r>
        </a:p>
      </dsp:txBody>
      <dsp:txXfrm>
        <a:off x="2664372" y="2534332"/>
        <a:ext cx="1552096" cy="1172128"/>
      </dsp:txXfrm>
    </dsp:sp>
    <dsp:sp modelId="{910464D9-594E-45F2-BC97-B7F2423172BC}">
      <dsp:nvSpPr>
        <dsp:cNvPr id="0" name=""/>
        <dsp:cNvSpPr/>
      </dsp:nvSpPr>
      <dsp:spPr>
        <a:xfrm>
          <a:off x="1100791"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1008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b="0" i="0" kern="1200" dirty="0"/>
            <a:t>One-Turn FAQ</a:t>
          </a:r>
          <a:endParaRPr lang="en-US" sz="1600" b="0" kern="1200" dirty="0"/>
        </a:p>
      </dsp:txBody>
      <dsp:txXfrm>
        <a:off x="1100806"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AAAA0C-403D-4C2B-A979-916A81CA15BC}">
      <dsp:nvSpPr>
        <dsp:cNvPr id="0" name=""/>
        <dsp:cNvSpPr/>
      </dsp:nvSpPr>
      <dsp:spPr>
        <a:xfrm>
          <a:off x="8321035" y="1087690"/>
          <a:ext cx="1713098" cy="4350761"/>
        </a:xfrm>
        <a:prstGeom prst="wedgeRectCallout">
          <a:avLst>
            <a:gd name="adj1" fmla="val 0"/>
            <a:gd name="adj2" fmla="val 0"/>
          </a:avLst>
        </a:prstGeom>
        <a:solidFill>
          <a:schemeClr val="tx1"/>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975" tIns="53975" rIns="53975" bIns="53975"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bg1"/>
              </a:solidFill>
            </a:rPr>
            <a:t>A range of services that can be used to complement all conversation flows.</a:t>
          </a:r>
        </a:p>
      </dsp:txBody>
      <dsp:txXfrm>
        <a:off x="8538490" y="1087690"/>
        <a:ext cx="1495643" cy="4350761"/>
      </dsp:txXfrm>
    </dsp:sp>
    <dsp:sp modelId="{8DBB632C-FC1B-40DD-8F86-052F278AA99F}">
      <dsp:nvSpPr>
        <dsp:cNvPr id="0" name=""/>
        <dsp:cNvSpPr/>
      </dsp:nvSpPr>
      <dsp:spPr>
        <a:xfrm>
          <a:off x="8321035" y="0"/>
          <a:ext cx="1713098" cy="1087690"/>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375" tIns="79375" rIns="79375" bIns="79375" numCol="1" spcCol="1270" anchor="ctr" anchorCtr="0">
          <a:noAutofit/>
        </a:bodyPr>
        <a:lstStyle/>
        <a:p>
          <a:pPr marL="0" lvl="0" indent="0" algn="ctr" defTabSz="1111250">
            <a:lnSpc>
              <a:spcPct val="90000"/>
            </a:lnSpc>
            <a:spcBef>
              <a:spcPct val="0"/>
            </a:spcBef>
            <a:spcAft>
              <a:spcPct val="35000"/>
            </a:spcAft>
            <a:buNone/>
          </a:pPr>
          <a:r>
            <a:rPr lang="en-US" sz="2500" kern="1200" dirty="0"/>
            <a:t>Cognitive Services</a:t>
          </a:r>
        </a:p>
      </dsp:txBody>
      <dsp:txXfrm>
        <a:off x="8321035" y="0"/>
        <a:ext cx="1713098" cy="1087690"/>
      </dsp:txXfrm>
    </dsp:sp>
    <dsp:sp modelId="{8A46904D-3DC0-4570-83F5-01C22743B368}">
      <dsp:nvSpPr>
        <dsp:cNvPr id="0" name=""/>
        <dsp:cNvSpPr/>
      </dsp:nvSpPr>
      <dsp:spPr>
        <a:xfrm>
          <a:off x="6612217" y="1087690"/>
          <a:ext cx="1713098" cy="4078839"/>
        </a:xfrm>
        <a:prstGeom prst="wedgeRectCallout">
          <a:avLst>
            <a:gd name="adj1" fmla="val 62500"/>
            <a:gd name="adj2" fmla="val 20830"/>
          </a:avLst>
        </a:prstGeom>
        <a:solidFill>
          <a:schemeClr val="tx1"/>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975" tIns="53975" rIns="53975" bIns="53975"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bg1"/>
              </a:solidFill>
            </a:rPr>
            <a:t>Can be used to aid the One-Turn Intelligent response scenario.</a:t>
          </a:r>
        </a:p>
      </dsp:txBody>
      <dsp:txXfrm>
        <a:off x="6829672" y="1087690"/>
        <a:ext cx="1495643" cy="4078839"/>
      </dsp:txXfrm>
    </dsp:sp>
    <dsp:sp modelId="{EAE504D4-6EDD-429D-AFE0-36792CBEC546}">
      <dsp:nvSpPr>
        <dsp:cNvPr id="0" name=""/>
        <dsp:cNvSpPr/>
      </dsp:nvSpPr>
      <dsp:spPr>
        <a:xfrm>
          <a:off x="6612217" y="135961"/>
          <a:ext cx="1713098" cy="951729"/>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375" tIns="79375" rIns="79375" bIns="79375" numCol="1" spcCol="1270" anchor="ctr" anchorCtr="0">
          <a:noAutofit/>
        </a:bodyPr>
        <a:lstStyle/>
        <a:p>
          <a:pPr marL="0" lvl="0" indent="0" algn="ctr" defTabSz="1111250">
            <a:lnSpc>
              <a:spcPct val="90000"/>
            </a:lnSpc>
            <a:spcBef>
              <a:spcPct val="0"/>
            </a:spcBef>
            <a:spcAft>
              <a:spcPct val="35000"/>
            </a:spcAft>
            <a:buNone/>
          </a:pPr>
          <a:r>
            <a:rPr lang="en-US" sz="2500" kern="1200" dirty="0"/>
            <a:t>Machine Learning</a:t>
          </a:r>
        </a:p>
      </dsp:txBody>
      <dsp:txXfrm>
        <a:off x="6612217" y="135961"/>
        <a:ext cx="1713098" cy="951729"/>
      </dsp:txXfrm>
    </dsp:sp>
    <dsp:sp modelId="{2D18BC78-2345-42C2-87D2-01E5956C476F}">
      <dsp:nvSpPr>
        <dsp:cNvPr id="0" name=""/>
        <dsp:cNvSpPr/>
      </dsp:nvSpPr>
      <dsp:spPr>
        <a:xfrm>
          <a:off x="4899119" y="1087690"/>
          <a:ext cx="1713098" cy="3806916"/>
        </a:xfrm>
        <a:prstGeom prst="wedgeRectCallout">
          <a:avLst>
            <a:gd name="adj1" fmla="val 62500"/>
            <a:gd name="adj2" fmla="val 20830"/>
          </a:avLst>
        </a:prstGeom>
        <a:solidFill>
          <a:schemeClr val="tx1"/>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975" tIns="53975" rIns="53975" bIns="53975"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bg1"/>
              </a:solidFill>
            </a:rPr>
            <a:t>Typically used in Multi-Turn Conversational Task Completion approach to interpret the free flow text.</a:t>
          </a:r>
        </a:p>
      </dsp:txBody>
      <dsp:txXfrm>
        <a:off x="5116574" y="1087690"/>
        <a:ext cx="1495643" cy="3806916"/>
      </dsp:txXfrm>
    </dsp:sp>
    <dsp:sp modelId="{D80AB8B2-FBCD-4AD3-8EBC-FDB2EB013272}">
      <dsp:nvSpPr>
        <dsp:cNvPr id="0" name=""/>
        <dsp:cNvSpPr/>
      </dsp:nvSpPr>
      <dsp:spPr>
        <a:xfrm>
          <a:off x="4899119" y="276273"/>
          <a:ext cx="1713098" cy="81576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375" tIns="79375" rIns="79375" bIns="79375" numCol="1" spcCol="1270" anchor="ctr" anchorCtr="0">
          <a:noAutofit/>
        </a:bodyPr>
        <a:lstStyle/>
        <a:p>
          <a:pPr marL="0" lvl="0" indent="0" algn="ctr" defTabSz="1111250">
            <a:lnSpc>
              <a:spcPct val="90000"/>
            </a:lnSpc>
            <a:spcBef>
              <a:spcPct val="0"/>
            </a:spcBef>
            <a:spcAft>
              <a:spcPct val="35000"/>
            </a:spcAft>
            <a:buNone/>
          </a:pPr>
          <a:r>
            <a:rPr lang="en-US" sz="2500" kern="1200" dirty="0"/>
            <a:t>LUIS</a:t>
          </a:r>
        </a:p>
      </dsp:txBody>
      <dsp:txXfrm>
        <a:off x="4899119" y="276273"/>
        <a:ext cx="1713098" cy="815767"/>
      </dsp:txXfrm>
    </dsp:sp>
    <dsp:sp modelId="{25FC2898-C8DE-4064-8B84-6312E360E8D3}">
      <dsp:nvSpPr>
        <dsp:cNvPr id="0" name=""/>
        <dsp:cNvSpPr/>
      </dsp:nvSpPr>
      <dsp:spPr>
        <a:xfrm>
          <a:off x="3186021" y="1087690"/>
          <a:ext cx="1713098" cy="3534993"/>
        </a:xfrm>
        <a:prstGeom prst="wedgeRectCallout">
          <a:avLst>
            <a:gd name="adj1" fmla="val 62500"/>
            <a:gd name="adj2" fmla="val 20830"/>
          </a:avLst>
        </a:prstGeom>
        <a:solidFill>
          <a:schemeClr val="tx1"/>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975" tIns="53975" rIns="53975" bIns="53975"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bg1"/>
              </a:solidFill>
            </a:rPr>
            <a:t>Useful with Multi-Turn Process Guidance and Intelligent Notification.</a:t>
          </a:r>
        </a:p>
      </dsp:txBody>
      <dsp:txXfrm>
        <a:off x="3403476" y="1087690"/>
        <a:ext cx="1495643" cy="3534993"/>
      </dsp:txXfrm>
    </dsp:sp>
    <dsp:sp modelId="{310C1F48-0DB5-4553-B85F-9278056EF465}">
      <dsp:nvSpPr>
        <dsp:cNvPr id="0" name=""/>
        <dsp:cNvSpPr/>
      </dsp:nvSpPr>
      <dsp:spPr>
        <a:xfrm>
          <a:off x="3186021" y="407883"/>
          <a:ext cx="1713098" cy="679806"/>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375" tIns="79375" rIns="79375" bIns="79375" numCol="1" spcCol="1270" anchor="ctr" anchorCtr="0">
          <a:noAutofit/>
        </a:bodyPr>
        <a:lstStyle/>
        <a:p>
          <a:pPr marL="0" lvl="0" indent="0" algn="ctr" defTabSz="1111250">
            <a:lnSpc>
              <a:spcPct val="90000"/>
            </a:lnSpc>
            <a:spcBef>
              <a:spcPct val="0"/>
            </a:spcBef>
            <a:spcAft>
              <a:spcPct val="35000"/>
            </a:spcAft>
            <a:buNone/>
          </a:pPr>
          <a:r>
            <a:rPr lang="en-US" sz="2500" kern="1200" dirty="0" err="1"/>
            <a:t>FormFlow</a:t>
          </a:r>
          <a:endParaRPr lang="en-US" sz="2500" kern="1200" dirty="0"/>
        </a:p>
      </dsp:txBody>
      <dsp:txXfrm>
        <a:off x="3186021" y="407883"/>
        <a:ext cx="1713098" cy="679806"/>
      </dsp:txXfrm>
    </dsp:sp>
    <dsp:sp modelId="{910464D9-594E-45F2-BC97-B7F2423172BC}">
      <dsp:nvSpPr>
        <dsp:cNvPr id="0" name=""/>
        <dsp:cNvSpPr/>
      </dsp:nvSpPr>
      <dsp:spPr>
        <a:xfrm>
          <a:off x="1472922" y="1087690"/>
          <a:ext cx="1713098" cy="3263071"/>
        </a:xfrm>
        <a:prstGeom prst="wedgeRectCallout">
          <a:avLst>
            <a:gd name="adj1" fmla="val 62500"/>
            <a:gd name="adj2" fmla="val 20830"/>
          </a:avLst>
        </a:prstGeom>
        <a:solidFill>
          <a:schemeClr val="tx1"/>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975" tIns="53975" rIns="53975" bIns="53975"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bg1"/>
              </a:solidFill>
            </a:rPr>
            <a:t>Useful in the One-Turn FAQ responses and/or Contextual Guided Assistance approach. </a:t>
          </a:r>
        </a:p>
      </dsp:txBody>
      <dsp:txXfrm>
        <a:off x="1690377" y="1087690"/>
        <a:ext cx="1495643" cy="3263071"/>
      </dsp:txXfrm>
    </dsp:sp>
    <dsp:sp modelId="{72733D80-F69D-4529-980E-BF3A2BBF1D00}">
      <dsp:nvSpPr>
        <dsp:cNvPr id="0" name=""/>
        <dsp:cNvSpPr/>
      </dsp:nvSpPr>
      <dsp:spPr>
        <a:xfrm>
          <a:off x="1472922" y="543845"/>
          <a:ext cx="1713098" cy="543845"/>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375" tIns="79375" rIns="79375" bIns="79375" numCol="1" spcCol="1270" anchor="ctr" anchorCtr="0">
          <a:noAutofit/>
        </a:bodyPr>
        <a:lstStyle/>
        <a:p>
          <a:pPr marL="0" lvl="0" indent="0" algn="ctr" defTabSz="1111250">
            <a:lnSpc>
              <a:spcPct val="90000"/>
            </a:lnSpc>
            <a:spcBef>
              <a:spcPct val="0"/>
            </a:spcBef>
            <a:spcAft>
              <a:spcPct val="35000"/>
            </a:spcAft>
            <a:buNone/>
          </a:pPr>
          <a:r>
            <a:rPr lang="en-US" sz="2500" b="0" kern="1200" dirty="0" err="1"/>
            <a:t>QnA</a:t>
          </a:r>
          <a:r>
            <a:rPr lang="en-US" sz="2500" b="0" kern="1200" dirty="0"/>
            <a:t> Maker</a:t>
          </a:r>
        </a:p>
      </dsp:txBody>
      <dsp:txXfrm>
        <a:off x="1472922" y="543845"/>
        <a:ext cx="1713098" cy="5438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2174780" y="1215572"/>
        <a:ext cx="2341920" cy="2780555"/>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5/29/2018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ustomers.microsoft.com/en-us/story/progressive-insurance-cognitive-servic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fld id="{995F1828-DED3-4B3E-946D-FF38F1AA00F0}" type="slidenum">
              <a:rPr lang="en-US" smtClean="0"/>
              <a:t>1</a:t>
            </a:fld>
            <a:endParaRPr lang="en-US"/>
          </a:p>
        </p:txBody>
      </p:sp>
    </p:spTree>
    <p:extLst>
      <p:ext uri="{BB962C8B-B14F-4D97-AF65-F5344CB8AC3E}">
        <p14:creationId xmlns:p14="http://schemas.microsoft.com/office/powerpoint/2010/main" val="2022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Microsoft Bot Framework Capabilities</a:t>
            </a:r>
          </a:p>
          <a:p>
            <a:r>
              <a:rPr lang="en-US" sz="1200" b="0" kern="1200" dirty="0">
                <a:solidFill>
                  <a:schemeClr val="tx1"/>
                </a:solidFill>
                <a:effectLst/>
                <a:latin typeface="+mn-lt"/>
                <a:ea typeface="+mn-ea"/>
                <a:cs typeface="+mn-cs"/>
              </a:rPr>
              <a:t>2. 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5/29/2018 1:31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091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Microsoft bot framework is the #1 bot framework in the market today. This framework provides 3 key capabilities for developers. This open source framework allows developers to build bots in the languages they know and love - </a:t>
            </a:r>
            <a:r>
              <a:rPr lang="en-US" sz="1200" b="0" kern="1200" dirty="0" err="1">
                <a:solidFill>
                  <a:schemeClr val="tx1"/>
                </a:solidFill>
                <a:effectLst/>
                <a:latin typeface="+mn-lt"/>
                <a:ea typeface="+mn-ea"/>
                <a:cs typeface="+mn-cs"/>
              </a:rPr>
              <a:t>.Net</a:t>
            </a:r>
            <a:r>
              <a:rPr lang="en-US" sz="1200" b="0" kern="1200" dirty="0">
                <a:solidFill>
                  <a:schemeClr val="tx1"/>
                </a:solidFill>
                <a:effectLst/>
                <a:latin typeface="+mn-lt"/>
                <a:ea typeface="+mn-ea"/>
                <a:cs typeface="+mn-cs"/>
              </a:rPr>
              <a:t> C# and node.js The framework provides connectors to over 15 different channels. This allows developers to build a bot once, and connect it to SMS, Email, Facebook, skype, slack, </a:t>
            </a:r>
            <a:r>
              <a:rPr lang="en-US" sz="1200" b="0" kern="1200" dirty="0" err="1">
                <a:solidFill>
                  <a:schemeClr val="tx1"/>
                </a:solidFill>
                <a:effectLst/>
                <a:latin typeface="+mn-lt"/>
                <a:ea typeface="+mn-ea"/>
                <a:cs typeface="+mn-cs"/>
              </a:rPr>
              <a:t>kik</a:t>
            </a:r>
            <a:r>
              <a:rPr lang="en-US" sz="1200" b="0" kern="1200" dirty="0">
                <a:solidFill>
                  <a:schemeClr val="tx1"/>
                </a:solidFill>
                <a:effectLst/>
                <a:latin typeface="+mn-lt"/>
                <a:ea typeface="+mn-ea"/>
                <a:cs typeface="+mn-cs"/>
              </a:rPr>
              <a:t>,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5/29/2018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566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err="1"/>
              <a:t>QnA</a:t>
            </a:r>
            <a:r>
              <a:rPr lang="en-GB" dirty="0"/>
              <a:t> Maker 	      - https://www.qnamaker.ai/ </a:t>
            </a:r>
          </a:p>
          <a:p>
            <a:r>
              <a:rPr lang="en-GB" dirty="0" err="1"/>
              <a:t>FormFlow</a:t>
            </a:r>
            <a:r>
              <a:rPr lang="en-GB" dirty="0"/>
              <a:t>	      - https://docs.microsoft.com/en-us/azure/bot-service/dotnet/bot-builder-dotnet-formflow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597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examples of mapping Bot capability to organizational objectives,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Microsoft Bot Logic Flow</a:t>
            </a:r>
          </a:p>
          <a:p>
            <a:r>
              <a:rPr lang="en-US" sz="1200" b="0" kern="1200" dirty="0">
                <a:solidFill>
                  <a:schemeClr val="tx1"/>
                </a:solidFill>
                <a:effectLst/>
                <a:latin typeface="+mn-lt"/>
                <a:ea typeface="+mn-ea"/>
                <a:cs typeface="+mn-cs"/>
              </a:rPr>
              <a:t>* 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5/29/2018 1:32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735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domain and use case intents at a high level. Remember that the intention here is not to focus on the technology, but more on the business domain, intents and potential conversational flow. In addition, you can annotate the diagram to outline any additional requirements such a personalization. The High Level Bot Logic Flow does not have to use this format, but it is important to ensure that the format is understood by the intended audience. Furthermore, this document is not fixed, and the expectation should be set with the customer that the initial findings could change with further investigation.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645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254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following are potential answers to the questions, but encourage your students to come up with more.</a:t>
            </a:r>
          </a:p>
          <a:p>
            <a:endParaRPr lang="en-GB" sz="1200" kern="1200" dirty="0">
              <a:solidFill>
                <a:schemeClr val="tx1"/>
              </a:solidFill>
              <a:effectLst/>
              <a:latin typeface="+mn-lt"/>
              <a:ea typeface="+mn-ea"/>
              <a:cs typeface="+mn-cs"/>
            </a:endParaRPr>
          </a:p>
          <a:p>
            <a:pPr lvl="0">
              <a:lnSpc>
                <a:spcPct val="150000"/>
              </a:lnSpc>
            </a:pPr>
            <a:r>
              <a:rPr lang="en-US" sz="1200" b="1" i="1" dirty="0"/>
              <a:t>How would deal with individuals who required more detail than the High Level Bot Flow Logic would provide?</a:t>
            </a:r>
          </a:p>
          <a:p>
            <a:pPr lvl="0">
              <a:lnSpc>
                <a:spcPct val="150000"/>
              </a:lnSpc>
            </a:pPr>
            <a:r>
              <a:rPr lang="en-US" sz="1200" dirty="0"/>
              <a:t>Outline to those concerned that the purpose of the effective design research is to establish the high level objectives of the project, understand the personality of the bot and get an understanding of the tasks that it is trying to solve so the team can start to get an understanding of what technologies </a:t>
            </a:r>
            <a:r>
              <a:rPr lang="en-US" sz="1200" i="1" dirty="0"/>
              <a:t>may </a:t>
            </a:r>
            <a:r>
              <a:rPr lang="en-US" sz="1200" dirty="0"/>
              <a:t>be used. The output is to create a high level bot logic flow and a roadmap with approximately timescales in the first instance. At this stage, a discovery exercise is being performed on what could be possible and more details will be flushed out in other portions of the project such as the LUIS schema design and the physical architectures</a:t>
            </a:r>
          </a:p>
          <a:p>
            <a:pPr lvl="0">
              <a:lnSpc>
                <a:spcPct val="150000"/>
              </a:lnSpc>
            </a:pPr>
            <a:endParaRPr lang="en-US" sz="1200" dirty="0"/>
          </a:p>
          <a:p>
            <a:pPr lvl="0">
              <a:lnSpc>
                <a:spcPct val="150000"/>
              </a:lnSpc>
            </a:pPr>
            <a:r>
              <a:rPr lang="en-US" sz="1200" b="1" i="1" dirty="0"/>
              <a:t>What artefacts in addition to those seen in this module would you require to ensure sign-off?</a:t>
            </a:r>
          </a:p>
          <a:p>
            <a:pPr lvl="0">
              <a:lnSpc>
                <a:spcPct val="150000"/>
              </a:lnSpc>
            </a:pPr>
            <a:r>
              <a:rPr lang="en-US" sz="1200" dirty="0"/>
              <a:t>A statement of work with signatures of senior stakeholders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2520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17</a:t>
            </a:fld>
            <a:endParaRPr lang="en-US"/>
          </a:p>
        </p:txBody>
      </p:sp>
    </p:spTree>
    <p:extLst>
      <p:ext uri="{BB962C8B-B14F-4D97-AF65-F5344CB8AC3E}">
        <p14:creationId xmlns:p14="http://schemas.microsoft.com/office/powerpoint/2010/main" val="2448709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5/29/2018 1:28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07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session focuses on the design aspects of bots with an emphasis on good bot design that has been established by conducting engagements with partners and customers. At the end of this session you will be able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Conduct effective design research.</a:t>
            </a:r>
          </a:p>
          <a:p>
            <a:r>
              <a:rPr lang="en-US" sz="1200" b="0" kern="1200" dirty="0">
                <a:solidFill>
                  <a:schemeClr val="tx1"/>
                </a:solidFill>
                <a:effectLst/>
                <a:latin typeface="+mn-lt"/>
                <a:ea typeface="+mn-ea"/>
                <a:cs typeface="+mn-cs"/>
              </a:rPr>
              <a:t>2. Enhance and optimize conversational flow.</a:t>
            </a:r>
          </a:p>
          <a:p>
            <a:r>
              <a:rPr lang="en-US" sz="1200" b="0" kern="1200" dirty="0">
                <a:solidFill>
                  <a:schemeClr val="tx1"/>
                </a:solidFill>
                <a:effectLst/>
                <a:latin typeface="+mn-lt"/>
                <a:ea typeface="+mn-ea"/>
                <a:cs typeface="+mn-cs"/>
              </a:rPr>
              <a:t>3. Map Bot capabilities to organizational objectives.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2</a:t>
            </a:fld>
            <a:endParaRPr lang="en-US"/>
          </a:p>
        </p:txBody>
      </p:sp>
    </p:spTree>
    <p:extLst>
      <p:ext uri="{BB962C8B-B14F-4D97-AF65-F5344CB8AC3E}">
        <p14:creationId xmlns:p14="http://schemas.microsoft.com/office/powerpoint/2010/main" val="40253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the organizational requirements.</a:t>
            </a:r>
          </a:p>
          <a:p>
            <a:r>
              <a:rPr lang="en-US" sz="1200" b="0" kern="1200" dirty="0">
                <a:solidFill>
                  <a:schemeClr val="tx1"/>
                </a:solidFill>
                <a:effectLst/>
                <a:latin typeface="+mn-lt"/>
                <a:ea typeface="+mn-ea"/>
                <a:cs typeface="+mn-cs"/>
              </a:rPr>
              <a:t>2. Understanding the types of conversation patterns.</a:t>
            </a:r>
          </a:p>
          <a:p>
            <a:r>
              <a:rPr lang="en-US" sz="1200" b="0" kern="1200" dirty="0">
                <a:solidFill>
                  <a:schemeClr val="tx1"/>
                </a:solidFill>
                <a:effectLst/>
                <a:latin typeface="+mn-lt"/>
                <a:ea typeface="+mn-ea"/>
                <a:cs typeface="+mn-cs"/>
              </a:rPr>
              <a:t>3. Managing Bot States.</a:t>
            </a:r>
          </a:p>
          <a:p>
            <a:r>
              <a:rPr lang="en-US" sz="1200" b="0" kern="1200" dirty="0">
                <a:solidFill>
                  <a:schemeClr val="tx1"/>
                </a:solidFill>
                <a:effectLst/>
                <a:latin typeface="+mn-lt"/>
                <a:ea typeface="+mn-ea"/>
                <a:cs typeface="+mn-cs"/>
              </a:rPr>
              <a:t>4. Building a personality profile for you bot.</a:t>
            </a:r>
          </a:p>
          <a:p>
            <a:r>
              <a:rPr lang="en-US" sz="1200" b="0" kern="1200" dirty="0">
                <a:solidFill>
                  <a:schemeClr val="tx1"/>
                </a:solidFill>
                <a:effectLst/>
                <a:latin typeface="+mn-lt"/>
                <a:ea typeface="+mn-ea"/>
                <a:cs typeface="+mn-cs"/>
              </a:rPr>
              <a:t>5. 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5/29/2018 1:28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8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a:t>
            </a:r>
            <a:r>
              <a:rPr lang="en-GB" sz="1200" b="0" i="0" u="none" strike="noStrike" kern="1200" dirty="0" err="1">
                <a:solidFill>
                  <a:schemeClr val="tx1"/>
                </a:solidFill>
                <a:effectLst/>
                <a:latin typeface="+mn-lt"/>
                <a:ea typeface="+mn-ea"/>
                <a:cs typeface="+mn-cs"/>
              </a:rPr>
              <a:t>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815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a:t>
            </a:r>
            <a:r>
              <a:rPr lang="en-US" dirty="0" err="1">
                <a:solidFill>
                  <a:schemeClr val="bg1"/>
                </a:solidFill>
              </a:rPr>
              <a:t>url</a:t>
            </a:r>
            <a:r>
              <a:rPr lang="en-US" dirty="0">
                <a:solidFill>
                  <a:schemeClr val="bg1"/>
                </a:solidFill>
              </a:rPr>
              <a:t> the user is on as opposed to who the user is and would like the bot to be able to answer questions within this context of the page/</a:t>
            </a:r>
            <a:r>
              <a:rPr lang="en-US" dirty="0" err="1">
                <a:solidFill>
                  <a:schemeClr val="bg1"/>
                </a:solidFill>
              </a:rPr>
              <a:t>url</a:t>
            </a:r>
            <a:r>
              <a:rPr lang="en-US" dirty="0">
                <a:solidFill>
                  <a:schemeClr val="bg1"/>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378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known as Bot State Management. The Bot Builder SDK provides classes for storing and retrieving state data as an object associated with a user or a conversation.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Conversation properties</a:t>
            </a:r>
            <a:r>
              <a:rPr lang="en-US" sz="1200" b="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end of conversation activity.</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User properties </a:t>
            </a:r>
            <a:r>
              <a:rPr lang="en-US" sz="1200" b="0" kern="1200" dirty="0">
                <a:solidFill>
                  <a:schemeClr val="tx1"/>
                </a:solidFill>
                <a:effectLst/>
                <a:latin typeface="+mn-lt"/>
                <a:ea typeface="+mn-ea"/>
                <a:cs typeface="+mn-cs"/>
              </a:rPr>
              <a:t>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delete user data activity.</a:t>
            </a:r>
          </a:p>
          <a:p>
            <a:r>
              <a:rPr lang="en-US" sz="1200" b="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739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Would you trust someone not in your organization to speak on behalf of your organization?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954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kern="1200" dirty="0">
                <a:solidFill>
                  <a:schemeClr val="tx1"/>
                </a:solidFill>
                <a:effectLst/>
                <a:latin typeface="+mn-lt"/>
                <a:ea typeface="+mn-ea"/>
                <a:cs typeface="+mn-cs"/>
              </a:rPr>
              <a:t>Details of this Bot Services Customer story can be found at:</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https://customers.microsoft.com/en-us/story/progressive-insurance-cognitive-services</a:t>
            </a:r>
            <a:endParaRPr lang="en-GB"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437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50000"/>
              </a:lnSpc>
            </a:pPr>
            <a:r>
              <a:rPr lang="en-US" sz="1200" b="0" i="0" dirty="0"/>
              <a:t>The following are potential answers to the questions, but encourage your students to come up with more.</a:t>
            </a:r>
          </a:p>
          <a:p>
            <a:pPr lvl="0">
              <a:lnSpc>
                <a:spcPct val="150000"/>
              </a:lnSpc>
            </a:pPr>
            <a:endParaRPr lang="en-US" sz="1200" b="1" i="1" dirty="0"/>
          </a:p>
          <a:p>
            <a:pPr lvl="0">
              <a:lnSpc>
                <a:spcPct val="150000"/>
              </a:lnSpc>
            </a:pPr>
            <a:r>
              <a:rPr lang="en-US" sz="1200" b="1" i="1" dirty="0"/>
              <a:t>What factors could affect effective design research?</a:t>
            </a:r>
          </a:p>
          <a:p>
            <a:pPr lvl="0">
              <a:lnSpc>
                <a:spcPct val="150000"/>
              </a:lnSpc>
            </a:pPr>
            <a:endParaRPr lang="en-US" sz="1200" dirty="0"/>
          </a:p>
          <a:p>
            <a:pPr lvl="0">
              <a:lnSpc>
                <a:spcPct val="150000"/>
              </a:lnSpc>
            </a:pPr>
            <a:r>
              <a:rPr lang="en-US" sz="1200" dirty="0"/>
              <a:t>There are a range of answers here that could impact the effective design research including the following:</a:t>
            </a:r>
          </a:p>
          <a:p>
            <a:pPr lvl="0">
              <a:lnSpc>
                <a:spcPct val="150000"/>
              </a:lnSpc>
            </a:pPr>
            <a:r>
              <a:rPr lang="en-US" sz="1200" dirty="0"/>
              <a:t>Project lacks diversity and depth for a full design review.</a:t>
            </a:r>
          </a:p>
          <a:p>
            <a:pPr lvl="0">
              <a:lnSpc>
                <a:spcPct val="150000"/>
              </a:lnSpc>
            </a:pPr>
            <a:r>
              <a:rPr lang="en-US" sz="1200" dirty="0"/>
              <a:t>Time limitations leading to an incomplete or partial research.</a:t>
            </a:r>
          </a:p>
          <a:p>
            <a:pPr lvl="0">
              <a:lnSpc>
                <a:spcPct val="150000"/>
              </a:lnSpc>
            </a:pPr>
            <a:r>
              <a:rPr lang="en-US" sz="1200" dirty="0"/>
              <a:t>A lack of understanding of the corporate, transformation or project requirements</a:t>
            </a:r>
          </a:p>
          <a:p>
            <a:pPr lvl="0">
              <a:lnSpc>
                <a:spcPct val="150000"/>
              </a:lnSpc>
            </a:pPr>
            <a:r>
              <a:rPr lang="en-US" sz="1200" dirty="0"/>
              <a:t>Lack of support from senior stakeholders</a:t>
            </a:r>
          </a:p>
          <a:p>
            <a:pPr lvl="0">
              <a:lnSpc>
                <a:spcPct val="150000"/>
              </a:lnSpc>
            </a:pPr>
            <a:endParaRPr lang="en-US" sz="1200" dirty="0"/>
          </a:p>
          <a:p>
            <a:pPr lvl="0">
              <a:lnSpc>
                <a:spcPct val="150000"/>
              </a:lnSpc>
            </a:pPr>
            <a:endParaRPr lang="en-US" sz="1200" dirty="0"/>
          </a:p>
          <a:p>
            <a:pPr lvl="0">
              <a:lnSpc>
                <a:spcPct val="150000"/>
              </a:lnSpc>
            </a:pPr>
            <a:r>
              <a:rPr lang="en-US" sz="1200" b="1" i="1" dirty="0"/>
              <a:t>How would you overcome such factors?</a:t>
            </a:r>
          </a:p>
          <a:p>
            <a:pPr lvl="0">
              <a:lnSpc>
                <a:spcPct val="150000"/>
              </a:lnSpc>
            </a:pPr>
            <a:endParaRPr lang="en-US" sz="1200" b="1" i="1"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Project lacks diversity and depth for a full design review.</a:t>
            </a:r>
          </a:p>
          <a:p>
            <a:pPr lvl="0">
              <a:lnSpc>
                <a:spcPct val="150000"/>
              </a:lnSpc>
            </a:pPr>
            <a:r>
              <a:rPr lang="en-US" sz="1200" dirty="0"/>
              <a:t>Consider seeking buy in from senior stakeholders to allow a variety of people with different backgrounds to take part in the review. PR and marketing professionals can be very helpful, as well as technologist and Project Managers. Consider what the actions are of the bot and seek an understanding of the role. For example a concierge service for a hotel, and include people from that role.</a:t>
            </a:r>
          </a:p>
          <a:p>
            <a:pPr lvl="0">
              <a:lnSpc>
                <a:spcPct val="150000"/>
              </a:lnSpc>
            </a:pPr>
            <a:endParaRPr lang="en-US" sz="12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Time limitations leading to an incomplete or partial research.</a:t>
            </a:r>
          </a:p>
          <a:p>
            <a:pPr lvl="0">
              <a:lnSpc>
                <a:spcPct val="150000"/>
              </a:lnSpc>
            </a:pPr>
            <a:r>
              <a:rPr lang="en-US" sz="1200" dirty="0"/>
              <a:t>It’s important to set the correct expectations for how long effective design research will take. It is not uncommon for a number of meetings to take place as research activities are delegated to members of the team to research and report back. However, having a deadline is also important for setting a line in the sand. Without this control the research phase could go on and on</a:t>
            </a:r>
          </a:p>
          <a:p>
            <a:pPr lvl="0">
              <a:lnSpc>
                <a:spcPct val="150000"/>
              </a:lnSpc>
            </a:pPr>
            <a:endParaRPr lang="en-US" sz="12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A lack of understanding of the corporate, transformation or project requirements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t>It is important that there is a clear understanding of the corporate, transformation or project requirements. This acts as the north star for the project and should include measures for success. This should be the first aspect of the effective design research phase that should be completed and is of the highest priority. If there is still uncertainty with goals, revisit them and investigate.</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Lack of support from senior stakeholders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t>This is perhaps the most difficult to solve should the stakeholders in question not see any benefits to the solution and seriously impacts the desirability criteria. If this is the case it may be more pragmatic to shelve the project until there is more desire. However, before giving up makes sure that the senior stakeholders in question understand the commercial benefits of taking on the project. Be it to reduce operational costs, improve customer service and therefore retaining more new customers or using the bot for upsell opportunities.</a:t>
            </a:r>
          </a:p>
          <a:p>
            <a:pPr lvl="0">
              <a:lnSpc>
                <a:spcPct val="150000"/>
              </a:lnSpc>
            </a:pPr>
            <a:endParaRPr lang="en-US" sz="1200" dirty="0"/>
          </a:p>
          <a:p>
            <a:pPr lvl="0">
              <a:lnSpc>
                <a:spcPct val="150000"/>
              </a:lnSpc>
            </a:pPr>
            <a:endParaRPr lang="en-US" sz="1200" dirty="0"/>
          </a:p>
          <a:p>
            <a:pPr lvl="0">
              <a:lnSpc>
                <a:spcPct val="150000"/>
              </a:lnSpc>
            </a:pPr>
            <a:r>
              <a:rPr lang="en-US" sz="1200" b="1" i="1" dirty="0"/>
              <a:t>Bot personality profiling may be viewed as non serious. How would you address this mindset?</a:t>
            </a:r>
          </a:p>
          <a:p>
            <a:pPr lvl="0">
              <a:lnSpc>
                <a:spcPct val="150000"/>
              </a:lnSpc>
            </a:pPr>
            <a:endParaRPr lang="en-US" sz="1200" dirty="0"/>
          </a:p>
          <a:p>
            <a:pPr lvl="0">
              <a:lnSpc>
                <a:spcPct val="150000"/>
              </a:lnSpc>
            </a:pPr>
            <a:r>
              <a:rPr lang="en-US" sz="1200" dirty="0"/>
              <a:t>As a technologist or Project Manager, you wouldn’t. You would lean on the expertise of the PR and marketing team to communicate the importance of the bot representing the company and how it would come across. This enables their expertise to come to the fore and cement the reason for their presence on the team</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57636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emf"/><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04056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5794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29/05/2018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a:p>
        </p:txBody>
      </p:sp>
    </p:spTree>
    <p:extLst>
      <p:ext uri="{BB962C8B-B14F-4D97-AF65-F5344CB8AC3E}">
        <p14:creationId xmlns:p14="http://schemas.microsoft.com/office/powerpoint/2010/main" val="16892586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656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731978"/>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2214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217127613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8287990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96040698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759038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5/29/2018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6788299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5/29/2018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6282337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5/29/2018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6107810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09816904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58488627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254339595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16720715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96759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pic>
        <p:nvPicPr>
          <p:cNvPr id="2" name="Picture 1">
            <a:extLst>
              <a:ext uri="{FF2B5EF4-FFF2-40B4-BE49-F238E27FC236}">
                <a16:creationId xmlns:a16="http://schemas.microsoft.com/office/drawing/2014/main" id="{11E4B563-7754-4B43-9A5F-3781B8DAA9D5}"/>
              </a:ext>
            </a:extLst>
          </p:cNvPr>
          <p:cNvPicPr>
            <a:picLocks noChangeAspect="1"/>
          </p:cNvPicPr>
          <p:nvPr userDrawn="1"/>
        </p:nvPicPr>
        <p:blipFill>
          <a:blip r:embed="rId4"/>
          <a:stretch>
            <a:fillRect/>
          </a:stretch>
        </p:blipFill>
        <p:spPr>
          <a:xfrm>
            <a:off x="584200" y="2874216"/>
            <a:ext cx="6687892" cy="554784"/>
          </a:xfrm>
          <a:prstGeom prst="rect">
            <a:avLst/>
          </a:prstGeom>
        </p:spPr>
      </p:pic>
    </p:spTree>
    <p:extLst>
      <p:ext uri="{BB962C8B-B14F-4D97-AF65-F5344CB8AC3E}">
        <p14:creationId xmlns:p14="http://schemas.microsoft.com/office/powerpoint/2010/main" val="2826270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139067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7034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45705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43825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4548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251360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22065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3815655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812339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777137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8002614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082561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216922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580249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51028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2838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993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84353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930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3704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5373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062693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81231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66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13EEE-40A4-4C8B-BDCF-F7D8AE7D37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1E0A6C-63D5-4AFD-B317-1B111D3BD71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965467-62BA-42F8-AB84-FE987144DE0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5F3DF3-DAAC-4595-A84E-0B7D9AF97945}"/>
              </a:ext>
            </a:extLst>
          </p:cNvPr>
          <p:cNvSpPr>
            <a:spLocks noGrp="1"/>
          </p:cNvSpPr>
          <p:nvPr>
            <p:ph type="dt" sz="half" idx="10"/>
          </p:nvPr>
        </p:nvSpPr>
        <p:spPr/>
        <p:txBody>
          <a:bodyPr/>
          <a:lstStyle/>
          <a:p>
            <a:fld id="{3CEE777A-41D6-4796-804C-C96702868041}" type="datetimeFigureOut">
              <a:rPr lang="en-US" smtClean="0"/>
              <a:t>5/29/2018</a:t>
            </a:fld>
            <a:endParaRPr lang="en-US"/>
          </a:p>
        </p:txBody>
      </p:sp>
      <p:sp>
        <p:nvSpPr>
          <p:cNvPr id="6" name="Footer Placeholder 5">
            <a:extLst>
              <a:ext uri="{FF2B5EF4-FFF2-40B4-BE49-F238E27FC236}">
                <a16:creationId xmlns:a16="http://schemas.microsoft.com/office/drawing/2014/main" id="{DC031C52-2F0B-466F-9B52-B3D9A4135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90B1D8-CF63-4D23-AA11-BA74739A29AA}"/>
              </a:ext>
            </a:extLst>
          </p:cNvPr>
          <p:cNvSpPr>
            <a:spLocks noGrp="1"/>
          </p:cNvSpPr>
          <p:nvPr>
            <p:ph type="sldNum" sz="quarter" idx="12"/>
          </p:nvPr>
        </p:nvSpPr>
        <p:spPr/>
        <p:txBody>
          <a:bodyPr/>
          <a:lstStyle/>
          <a:p>
            <a:fld id="{96D3476C-D7E4-4CDA-907A-58F6CB65A4B5}" type="slidenum">
              <a:rPr lang="en-US" smtClean="0"/>
              <a:t>‹#›</a:t>
            </a:fld>
            <a:endParaRPr lang="en-US"/>
          </a:p>
        </p:txBody>
      </p:sp>
    </p:spTree>
    <p:extLst>
      <p:ext uri="{BB962C8B-B14F-4D97-AF65-F5344CB8AC3E}">
        <p14:creationId xmlns:p14="http://schemas.microsoft.com/office/powerpoint/2010/main" val="792797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29712653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0599639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4894059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13208571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5/29/2018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752859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5/29/2018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9973639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5/29/2018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321360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24035934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1552255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28681581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2008207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AC2EE44-7758-4B82-86B4-857CB9E6794C}"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11897531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10225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C2EE44-7758-4B82-86B4-857CB9E6794C}"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31766539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AC2EE44-7758-4B82-86B4-857CB9E6794C}"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2213421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AC2EE44-7758-4B82-86B4-857CB9E6794C}" type="datetimeFigureOut">
              <a:rPr lang="en-US" smtClean="0"/>
              <a:t>5/29/2018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20814863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AC2EE44-7758-4B82-86B4-857CB9E6794C}" type="datetimeFigureOut">
              <a:rPr lang="en-US" smtClean="0"/>
              <a:t>5/29/2018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5578015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EE44-7758-4B82-86B4-857CB9E6794C}" type="datetimeFigureOut">
              <a:rPr lang="en-US" smtClean="0"/>
              <a:t>5/29/2018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99783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AC2EE44-7758-4B82-86B4-857CB9E6794C}"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7992762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AC2EE44-7758-4B82-86B4-857CB9E6794C}"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9635845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C2EE44-7758-4B82-86B4-857CB9E6794C}"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39251743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C2EE44-7758-4B82-86B4-857CB9E6794C}"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32758768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9725"/>
            <a:ext cx="10515600" cy="1325563"/>
          </a:xfrm>
        </p:spPr>
        <p:txBody>
          <a:bodyPr anchor="t">
            <a:normAutofit/>
          </a:bodyPr>
          <a:lstStyle>
            <a:lvl1pPr>
              <a:defRPr sz="3600" cap="all" baseline="0">
                <a:solidFill>
                  <a:srgbClr val="AE9E46"/>
                </a:solidFill>
                <a:latin typeface="DINSchrift" pitchFamily="50" charset="0"/>
              </a:defRPr>
            </a:lvl1pPr>
          </a:lstStyle>
          <a:p>
            <a:r>
              <a:rPr lang="en-US"/>
              <a:t>Click to edit Master title style</a:t>
            </a:r>
            <a:br>
              <a:rPr lang="en-US"/>
            </a:br>
            <a:endParaRPr lang="en-GB"/>
          </a:p>
        </p:txBody>
      </p:sp>
      <p:sp>
        <p:nvSpPr>
          <p:cNvPr id="6" name="Slide Number Placeholder 2"/>
          <p:cNvSpPr>
            <a:spLocks noGrp="1"/>
          </p:cNvSpPr>
          <p:nvPr>
            <p:ph type="sldNum" sz="quarter" idx="10"/>
          </p:nvPr>
        </p:nvSpPr>
        <p:spPr>
          <a:xfrm>
            <a:off x="9004300" y="6261100"/>
            <a:ext cx="2743200" cy="365125"/>
          </a:xfrm>
          <a:prstGeom prst="rect">
            <a:avLst/>
          </a:prstGeom>
        </p:spPr>
        <p:txBody>
          <a:bodyPr/>
          <a:lstStyle>
            <a:lvl1pPr>
              <a:defRPr>
                <a:solidFill>
                  <a:srgbClr val="AE9E46"/>
                </a:solidFill>
              </a:defRPr>
            </a:lvl1pPr>
          </a:lstStyle>
          <a:p>
            <a:r>
              <a:rPr lang="en-GB"/>
              <a:t>Compass Group + Microsoft   </a:t>
            </a:r>
            <a:fld id="{18C4E22F-6971-4AAD-9897-A362DBA69B0D}" type="slidenum">
              <a:rPr lang="en-GB" b="1" smtClean="0"/>
              <a:pPr/>
              <a:t>‹#›</a:t>
            </a:fld>
            <a:endParaRPr lang="en-GB" b="1"/>
          </a:p>
        </p:txBody>
      </p:sp>
    </p:spTree>
    <p:extLst>
      <p:ext uri="{BB962C8B-B14F-4D97-AF65-F5344CB8AC3E}">
        <p14:creationId xmlns:p14="http://schemas.microsoft.com/office/powerpoint/2010/main" val="2539747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111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357273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768724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17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929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904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582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7186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05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367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8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2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2215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09801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1941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6658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7970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86603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14899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801560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674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90810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heme" Target="../theme/theme5.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theme" Target="../theme/theme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theme" Target="../theme/theme7.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image" Target="../media/image11.emf"/><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5/29/2018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a:p>
        </p:txBody>
      </p:sp>
    </p:spTree>
    <p:extLst>
      <p:ext uri="{BB962C8B-B14F-4D97-AF65-F5344CB8AC3E}">
        <p14:creationId xmlns:p14="http://schemas.microsoft.com/office/powerpoint/2010/main" val="409258084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FAC2EE44-7758-4B82-86B4-857CB9E6794C}" type="datetimeFigureOut">
              <a:rPr lang="en-US" smtClean="0"/>
              <a:t>5/29/2018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Tree>
    <p:extLst>
      <p:ext uri="{BB962C8B-B14F-4D97-AF65-F5344CB8AC3E}">
        <p14:creationId xmlns:p14="http://schemas.microsoft.com/office/powerpoint/2010/main" val="3366877646"/>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4271001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5/29/2018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a:p>
        </p:txBody>
      </p:sp>
    </p:spTree>
    <p:extLst>
      <p:ext uri="{BB962C8B-B14F-4D97-AF65-F5344CB8AC3E}">
        <p14:creationId xmlns:p14="http://schemas.microsoft.com/office/powerpoint/2010/main" val="2211873277"/>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686479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4" r:id="rId24"/>
    <p:sldLayoutId id="2147483815" r:id="rId25"/>
    <p:sldLayoutId id="2147483816"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1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8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aka.ms/icpst"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aka.ms.icmp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5.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hyperlink" Target="https://customers.microsoft.com/en-us/story/progressive-insurance-cognitive-services" TargetMode="External"/><Relationship Id="rId2" Type="http://schemas.openxmlformats.org/officeDocument/2006/relationships/notesSlide" Target="../notesSlides/notesSlide8.xml"/><Relationship Id="rId1" Type="http://schemas.openxmlformats.org/officeDocument/2006/relationships/slideLayout" Target="../slideLayouts/slideLayout55.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E46C-50B0-47CD-9C70-58561269F20F}"/>
              </a:ext>
            </a:extLst>
          </p:cNvPr>
          <p:cNvPicPr>
            <a:picLocks noChangeAspect="1"/>
          </p:cNvPicPr>
          <p:nvPr/>
        </p:nvPicPr>
        <p:blipFill>
          <a:blip r:embed="rId3"/>
          <a:stretch>
            <a:fillRect/>
          </a:stretch>
        </p:blipFill>
        <p:spPr>
          <a:xfrm>
            <a:off x="0" y="5476"/>
            <a:ext cx="12192000" cy="6847047"/>
          </a:xfrm>
          <a:prstGeom prst="rect">
            <a:avLst/>
          </a:prstGeom>
        </p:spPr>
      </p:pic>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Good Bot Design</a:t>
            </a:r>
          </a:p>
        </p:txBody>
      </p:sp>
      <p:sp>
        <p:nvSpPr>
          <p:cNvPr id="5" name="Text Placeholder 2">
            <a:extLst>
              <a:ext uri="{FF2B5EF4-FFF2-40B4-BE49-F238E27FC236}">
                <a16:creationId xmlns:a16="http://schemas.microsoft.com/office/drawing/2014/main" id="{877CC8D6-523D-43B7-9E2A-2284DE169732}"/>
              </a:ext>
            </a:extLst>
          </p:cNvPr>
          <p:cNvSpPr txBox="1">
            <a:spLocks/>
          </p:cNvSpPr>
          <p:nvPr/>
        </p:nvSpPr>
        <p:spPr>
          <a:xfrm>
            <a:off x="269301" y="3878574"/>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Speaker name</a:t>
            </a:r>
          </a:p>
        </p:txBody>
      </p:sp>
    </p:spTree>
    <p:extLst>
      <p:ext uri="{BB962C8B-B14F-4D97-AF65-F5344CB8AC3E}">
        <p14:creationId xmlns:p14="http://schemas.microsoft.com/office/powerpoint/2010/main" val="1768971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0376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964938032"/>
              </p:ext>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Directory</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a:solidFill>
                            <a:schemeClr val="bg1"/>
                          </a:solidFill>
                          <a:latin typeface="+mj-lt"/>
                          <a:ea typeface="+mn-ea"/>
                          <a:cs typeface="+mn-cs"/>
                        </a:rPr>
                        <a:t>Connect your bot to any or all of the top conversational experiences</a:t>
                      </a:r>
                      <a:r>
                        <a:rPr lang="en-US" sz="1800" kern="1200" baseline="0">
                          <a:solidFill>
                            <a:schemeClr val="bg1"/>
                          </a:solidFill>
                          <a:latin typeface="+mj-lt"/>
                          <a:ea typeface="+mn-ea"/>
                          <a:cs typeface="+mn-cs"/>
                        </a:rPr>
                        <a:t> to reach &gt;1B users</a:t>
                      </a:r>
                      <a:endParaRPr lang="en-US" sz="1800" kern="120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a:solidFill>
                            <a:schemeClr val="bg1"/>
                          </a:solidFill>
                          <a:latin typeface="+mj-lt"/>
                          <a:ea typeface="+mn-ea"/>
                          <a:cs typeface="+mn-cs"/>
                        </a:rPr>
                        <a:t>Make your</a:t>
                      </a:r>
                      <a:r>
                        <a:rPr lang="en-US" sz="1800" b="0" kern="1200" baseline="0">
                          <a:solidFill>
                            <a:schemeClr val="bg1"/>
                          </a:solidFill>
                          <a:latin typeface="+mj-lt"/>
                          <a:ea typeface="+mn-ea"/>
                          <a:cs typeface="+mn-cs"/>
                        </a:rPr>
                        <a:t> bot</a:t>
                      </a:r>
                      <a:r>
                        <a:rPr lang="en-US" sz="1800" b="0" kern="1200">
                          <a:solidFill>
                            <a:schemeClr val="bg1"/>
                          </a:solidFill>
                          <a:latin typeface="+mj-lt"/>
                          <a:ea typeface="+mn-ea"/>
                          <a:cs typeface="+mn-cs"/>
                        </a:rPr>
                        <a:t> discoverable via Bing, Cortana and other Microsoft surfaces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02902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85671056"/>
              </p:ext>
            </p:extLst>
          </p:nvPr>
        </p:nvGraphicFramePr>
        <p:xfrm>
          <a:off x="132042" y="1294095"/>
          <a:ext cx="11507057" cy="5438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Tree>
    <p:extLst>
      <p:ext uri="{BB962C8B-B14F-4D97-AF65-F5344CB8AC3E}">
        <p14:creationId xmlns:p14="http://schemas.microsoft.com/office/powerpoint/2010/main" val="226470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221296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BOT LOGIC FLOW – High Level</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a:solidFill>
                <a:prstClr val="white"/>
              </a:solidFill>
              <a:latin typeface="Segoe UI Light"/>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defTabSz="1219170">
              <a:defRPr/>
            </a:pPr>
            <a:r>
              <a:rPr lang="en-US" sz="1200">
                <a:solidFill>
                  <a:prstClr val="black"/>
                </a:solidFill>
                <a:latin typeface="Segoe UI Light" panose="020B0502040204020203" pitchFamily="34" charset="0"/>
                <a:cs typeface="Segoe UI Light" panose="020B0502040204020203" pitchFamily="34" charset="0"/>
              </a:rPr>
              <a:t>Here is a high level logic flow for the bot starting with Top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74553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745532"/>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a:solidFill>
                  <a:prstClr val="black"/>
                </a:solidFill>
                <a:latin typeface="Segoe UI Light"/>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761455"/>
            <a:ext cx="2229349" cy="338554"/>
          </a:xfrm>
          <a:prstGeom prst="rect">
            <a:avLst/>
          </a:prstGeom>
        </p:spPr>
        <p:txBody>
          <a:bodyPr wrap="square">
            <a:spAutoFit/>
          </a:bodyPr>
          <a:lstStyle/>
          <a:p>
            <a:pPr algn="ctr" defTabSz="1219170"/>
            <a:r>
              <a:rPr lang="en-US" sz="1600" dirty="0">
                <a:solidFill>
                  <a:prstClr val="black"/>
                </a:solidFill>
                <a:latin typeface="Segoe UI Light"/>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Conference Management Bot</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algn="ctr" defTabSz="1219170"/>
            <a:r>
              <a:rPr lang="en-US" sz="1600" dirty="0">
                <a:solidFill>
                  <a:prstClr val="black"/>
                </a:solidFill>
                <a:latin typeface="Segoe UI Light"/>
              </a:rPr>
              <a:t>Business Domain</a:t>
            </a:r>
          </a:p>
        </p:txBody>
      </p:sp>
      <p:sp>
        <p:nvSpPr>
          <p:cNvPr id="71" name="Rectangle: Rounded Corners 70">
            <a:extLst>
              <a:ext uri="{FF2B5EF4-FFF2-40B4-BE49-F238E27FC236}">
                <a16:creationId xmlns:a16="http://schemas.microsoft.com/office/drawing/2014/main" id="{3D1CA083-BAE2-4651-B7E9-A8CE2655E569}"/>
              </a:ext>
            </a:extLst>
          </p:cNvPr>
          <p:cNvSpPr/>
          <p:nvPr/>
        </p:nvSpPr>
        <p:spPr>
          <a:xfrm>
            <a:off x="2827541" y="3779933"/>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video</a:t>
            </a:r>
          </a:p>
        </p:txBody>
      </p:sp>
      <p:sp>
        <p:nvSpPr>
          <p:cNvPr id="72" name="Rectangle: Rounded Corners 71">
            <a:extLst>
              <a:ext uri="{FF2B5EF4-FFF2-40B4-BE49-F238E27FC236}">
                <a16:creationId xmlns:a16="http://schemas.microsoft.com/office/drawing/2014/main" id="{315358A8-AE07-4FF0-84DA-3C687AB1EB5D}"/>
              </a:ext>
            </a:extLst>
          </p:cNvPr>
          <p:cNvSpPr/>
          <p:nvPr/>
        </p:nvSpPr>
        <p:spPr>
          <a:xfrm>
            <a:off x="2827541" y="3779933"/>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100" dirty="0">
                <a:solidFill>
                  <a:prstClr val="black"/>
                </a:solidFill>
              </a:rPr>
              <a:t>Multi-Turn Conversational Task Completion</a:t>
            </a:r>
          </a:p>
        </p:txBody>
      </p:sp>
      <p:sp>
        <p:nvSpPr>
          <p:cNvPr id="73" name="Rectangle: Rounded Corners 72">
            <a:extLst>
              <a:ext uri="{FF2B5EF4-FFF2-40B4-BE49-F238E27FC236}">
                <a16:creationId xmlns:a16="http://schemas.microsoft.com/office/drawing/2014/main" id="{56AACBDA-F9F9-4702-BEE6-6CC2B72F76A3}"/>
              </a:ext>
            </a:extLst>
          </p:cNvPr>
          <p:cNvSpPr/>
          <p:nvPr/>
        </p:nvSpPr>
        <p:spPr>
          <a:xfrm>
            <a:off x="5137799" y="3779812"/>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100" dirty="0">
                <a:solidFill>
                  <a:prstClr val="black"/>
                </a:solidFill>
              </a:rPr>
              <a:t>Multi-Turn Process Guidance Dialogs</a:t>
            </a:r>
          </a:p>
        </p:txBody>
      </p:sp>
      <p:sp>
        <p:nvSpPr>
          <p:cNvPr id="74" name="Rectangle: Rounded Corners 73">
            <a:extLst>
              <a:ext uri="{FF2B5EF4-FFF2-40B4-BE49-F238E27FC236}">
                <a16:creationId xmlns:a16="http://schemas.microsoft.com/office/drawing/2014/main" id="{051DCE6A-0492-4E9C-87B6-FD17967ADDAF}"/>
              </a:ext>
            </a:extLst>
          </p:cNvPr>
          <p:cNvSpPr/>
          <p:nvPr/>
        </p:nvSpPr>
        <p:spPr>
          <a:xfrm>
            <a:off x="7448059" y="3779933"/>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100" dirty="0">
                <a:solidFill>
                  <a:prstClr val="black"/>
                </a:solidFill>
              </a:rPr>
              <a:t>One-Turn Intelligent Response</a:t>
            </a:r>
          </a:p>
          <a:p>
            <a:pPr algn="ctr" defTabSz="1219170"/>
            <a:r>
              <a:rPr lang="en-US" sz="1100" dirty="0">
                <a:solidFill>
                  <a:prstClr val="black"/>
                </a:solidFill>
              </a:rPr>
              <a:t>Dialogs</a:t>
            </a:r>
          </a:p>
        </p:txBody>
      </p:sp>
      <p:sp>
        <p:nvSpPr>
          <p:cNvPr id="75" name="Rectangle: Rounded Corners 74">
            <a:extLst>
              <a:ext uri="{FF2B5EF4-FFF2-40B4-BE49-F238E27FC236}">
                <a16:creationId xmlns:a16="http://schemas.microsoft.com/office/drawing/2014/main" id="{732174C4-8698-415B-AC6D-08A8485C38F2}"/>
              </a:ext>
            </a:extLst>
          </p:cNvPr>
          <p:cNvSpPr/>
          <p:nvPr/>
        </p:nvSpPr>
        <p:spPr>
          <a:xfrm>
            <a:off x="9758317" y="3779933"/>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rPr>
              <a:t>One-Turn FAQ</a:t>
            </a:r>
          </a:p>
        </p:txBody>
      </p:sp>
      <p:sp>
        <p:nvSpPr>
          <p:cNvPr id="76" name="Rectangle 75">
            <a:extLst>
              <a:ext uri="{FF2B5EF4-FFF2-40B4-BE49-F238E27FC236}">
                <a16:creationId xmlns:a16="http://schemas.microsoft.com/office/drawing/2014/main" id="{8E2865E1-AC48-43B3-952D-6A9ED04B9644}"/>
              </a:ext>
            </a:extLst>
          </p:cNvPr>
          <p:cNvSpPr/>
          <p:nvPr/>
        </p:nvSpPr>
        <p:spPr>
          <a:xfrm>
            <a:off x="557736" y="3795735"/>
            <a:ext cx="2229349" cy="338554"/>
          </a:xfrm>
          <a:prstGeom prst="rect">
            <a:avLst/>
          </a:prstGeom>
        </p:spPr>
        <p:txBody>
          <a:bodyPr wrap="square">
            <a:spAutoFit/>
          </a:bodyPr>
          <a:lstStyle/>
          <a:p>
            <a:pPr algn="ctr" defTabSz="1219170"/>
            <a:r>
              <a:rPr lang="en-US" sz="1600" dirty="0">
                <a:solidFill>
                  <a:prstClr val="black"/>
                </a:solidFill>
                <a:latin typeface="Segoe UI Light"/>
              </a:rPr>
              <a:t>Conversation Patterns</a:t>
            </a:r>
          </a:p>
        </p:txBody>
      </p:sp>
      <p:sp>
        <p:nvSpPr>
          <p:cNvPr id="77" name="Rectangle: Rounded Corners 76">
            <a:extLst>
              <a:ext uri="{FF2B5EF4-FFF2-40B4-BE49-F238E27FC236}">
                <a16:creationId xmlns:a16="http://schemas.microsoft.com/office/drawing/2014/main" id="{0549676C-CD12-41C0-A653-2F87E5B67C60}"/>
              </a:ext>
            </a:extLst>
          </p:cNvPr>
          <p:cNvSpPr/>
          <p:nvPr/>
        </p:nvSpPr>
        <p:spPr>
          <a:xfrm>
            <a:off x="2827541" y="474706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video</a:t>
            </a:r>
          </a:p>
        </p:txBody>
      </p:sp>
      <p:sp>
        <p:nvSpPr>
          <p:cNvPr id="78" name="Rectangle: Rounded Corners 77">
            <a:extLst>
              <a:ext uri="{FF2B5EF4-FFF2-40B4-BE49-F238E27FC236}">
                <a16:creationId xmlns:a16="http://schemas.microsoft.com/office/drawing/2014/main" id="{134480A0-A8B7-46C9-8AA0-6F6A9E5859AB}"/>
              </a:ext>
            </a:extLst>
          </p:cNvPr>
          <p:cNvSpPr/>
          <p:nvPr/>
        </p:nvSpPr>
        <p:spPr>
          <a:xfrm>
            <a:off x="2827541" y="474706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100" dirty="0">
                <a:solidFill>
                  <a:prstClr val="black"/>
                </a:solidFill>
              </a:rPr>
              <a:t>Personalized Greetings</a:t>
            </a:r>
          </a:p>
        </p:txBody>
      </p:sp>
      <p:sp>
        <p:nvSpPr>
          <p:cNvPr id="82" name="Rectangle 81">
            <a:extLst>
              <a:ext uri="{FF2B5EF4-FFF2-40B4-BE49-F238E27FC236}">
                <a16:creationId xmlns:a16="http://schemas.microsoft.com/office/drawing/2014/main" id="{3BDF2A30-57D7-435D-9F5F-1BD7AEB7130B}"/>
              </a:ext>
            </a:extLst>
          </p:cNvPr>
          <p:cNvSpPr/>
          <p:nvPr/>
        </p:nvSpPr>
        <p:spPr>
          <a:xfrm>
            <a:off x="557736" y="4762864"/>
            <a:ext cx="2344747" cy="338554"/>
          </a:xfrm>
          <a:prstGeom prst="rect">
            <a:avLst/>
          </a:prstGeom>
        </p:spPr>
        <p:txBody>
          <a:bodyPr wrap="square">
            <a:spAutoFit/>
          </a:bodyPr>
          <a:lstStyle/>
          <a:p>
            <a:pPr algn="ctr" defTabSz="1219170"/>
            <a:r>
              <a:rPr lang="en-US" sz="1600" dirty="0">
                <a:solidFill>
                  <a:prstClr val="black"/>
                </a:solidFill>
                <a:latin typeface="Segoe UI Light"/>
              </a:rPr>
              <a:t>Additional Requirements</a:t>
            </a:r>
          </a:p>
        </p:txBody>
      </p:sp>
      <p:sp>
        <p:nvSpPr>
          <p:cNvPr id="83" name="Rectangle 82">
            <a:extLst>
              <a:ext uri="{FF2B5EF4-FFF2-40B4-BE49-F238E27FC236}">
                <a16:creationId xmlns:a16="http://schemas.microsoft.com/office/drawing/2014/main" id="{88A092E4-6C7E-4F57-B879-4116C5DF7C0C}"/>
              </a:ext>
            </a:extLst>
          </p:cNvPr>
          <p:cNvSpPr/>
          <p:nvPr/>
        </p:nvSpPr>
        <p:spPr>
          <a:xfrm>
            <a:off x="2684517" y="5511805"/>
            <a:ext cx="7902546" cy="1092607"/>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NOTE: </a:t>
            </a:r>
          </a:p>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This output is not set in stone and provides a high level deliverable to drive the conversation</a:t>
            </a:r>
          </a:p>
        </p:txBody>
      </p:sp>
    </p:spTree>
    <p:extLst>
      <p:ext uri="{BB962C8B-B14F-4D97-AF65-F5344CB8AC3E}">
        <p14:creationId xmlns:p14="http://schemas.microsoft.com/office/powerpoint/2010/main" val="2925694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4292127662"/>
              </p:ext>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67" dirty="0">
                <a:solidFill>
                  <a:prstClr val="black"/>
                </a:solidFill>
                <a:latin typeface="Segoe UI"/>
              </a:rPr>
              <a:t>General Q&amp;A</a:t>
            </a:r>
            <a:endParaRPr kumimoji="0" lang="en-US" sz="1067" b="0" i="0" u="none" strike="noStrike" kern="1200" cap="none" spc="0" normalizeH="0" baseline="0" noProof="0" dirty="0">
              <a:ln>
                <a:noFill/>
              </a:ln>
              <a:solidFill>
                <a:prstClr val="black"/>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700042" y="1747631"/>
            <a:ext cx="1467581"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865008" y="1747631"/>
            <a:ext cx="137088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9017860" y="1747631"/>
            <a:ext cx="162255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2671639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11199358"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Importance of Stakeholder Sign-off</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6" name="Rectangle 5">
            <a:extLst>
              <a:ext uri="{FF2B5EF4-FFF2-40B4-BE49-F238E27FC236}">
                <a16:creationId xmlns:a16="http://schemas.microsoft.com/office/drawing/2014/main" id="{949DBD5A-7E38-4627-87F9-5109051158F5}"/>
              </a:ext>
            </a:extLst>
          </p:cNvPr>
          <p:cNvSpPr/>
          <p:nvPr/>
        </p:nvSpPr>
        <p:spPr>
          <a:xfrm>
            <a:off x="646547" y="1597583"/>
            <a:ext cx="10832068" cy="5447645"/>
          </a:xfrm>
          <a:prstGeom prst="rect">
            <a:avLst/>
          </a:prstGeom>
        </p:spPr>
        <p:txBody>
          <a:bodyPr wrap="none">
            <a:spAutoFit/>
          </a:bodyPr>
          <a:lstStyle/>
          <a:p>
            <a:pPr lvl="0">
              <a:lnSpc>
                <a:spcPct val="150000"/>
              </a:lnSpc>
            </a:pPr>
            <a:r>
              <a:rPr lang="en-US" sz="3200" dirty="0"/>
              <a:t>How would deal with individuals who required more detail </a:t>
            </a:r>
          </a:p>
          <a:p>
            <a:pPr lvl="0">
              <a:lnSpc>
                <a:spcPct val="150000"/>
              </a:lnSpc>
            </a:pPr>
            <a:r>
              <a:rPr lang="en-US" sz="3200" dirty="0"/>
              <a:t>than the High Level Bot Flow Logic would provide?</a:t>
            </a:r>
          </a:p>
          <a:p>
            <a:pPr lvl="0">
              <a:lnSpc>
                <a:spcPct val="150000"/>
              </a:lnSpc>
            </a:pPr>
            <a:endParaRPr lang="en-US" sz="3200" dirty="0"/>
          </a:p>
          <a:p>
            <a:pPr lvl="0">
              <a:lnSpc>
                <a:spcPct val="150000"/>
              </a:lnSpc>
            </a:pPr>
            <a:r>
              <a:rPr lang="en-US" sz="3200" dirty="0"/>
              <a:t>What artefacts in addition to those seen in this module </a:t>
            </a:r>
          </a:p>
          <a:p>
            <a:pPr lvl="0">
              <a:lnSpc>
                <a:spcPct val="150000"/>
              </a:lnSpc>
            </a:pPr>
            <a:r>
              <a:rPr lang="en-US" sz="3200" dirty="0"/>
              <a:t>would you require to ensure sign-off?</a:t>
            </a:r>
          </a:p>
          <a:p>
            <a:endParaRPr lang="en-US" sz="3600" dirty="0">
              <a:solidFill>
                <a:srgbClr val="000000"/>
              </a:solidFill>
              <a:latin typeface="segoe-ui_normal"/>
            </a:endParaRPr>
          </a:p>
          <a:p>
            <a:pPr lvl="0"/>
            <a:endParaRPr lang="en-US" sz="3600" dirty="0">
              <a:solidFill>
                <a:srgbClr val="000000"/>
              </a:solidFill>
              <a:latin typeface="segoe-ui_norm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8874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269240" y="1189495"/>
            <a:ext cx="11655078" cy="2320828"/>
          </a:xfrm>
          <a:prstGeom prst="rect">
            <a:avLst/>
          </a:prstGeom>
        </p:spPr>
        <p:txBody>
          <a:bodyPr anchor="t"/>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Conduct effective design research.</a:t>
            </a:r>
          </a:p>
          <a:p>
            <a:pPr marL="0" indent="0">
              <a:buNone/>
            </a:pPr>
            <a:endParaRPr lang="en-US" sz="2800" dirty="0"/>
          </a:p>
          <a:p>
            <a:r>
              <a:rPr lang="en-US" sz="2800" dirty="0"/>
              <a:t>Understand technology capability.</a:t>
            </a:r>
          </a:p>
          <a:p>
            <a:pPr marL="0" indent="0">
              <a:buNone/>
            </a:pPr>
            <a:endParaRPr lang="en-US" sz="2800" dirty="0"/>
          </a:p>
          <a:p>
            <a:r>
              <a:rPr lang="en-US" sz="2800" dirty="0"/>
              <a:t>Map Bot capabilities to organizational objectives.</a:t>
            </a:r>
          </a:p>
          <a:p>
            <a:pPr marL="0" indent="0">
              <a:buNone/>
            </a:pPr>
            <a:endParaRPr lang="en-US" sz="3600" dirty="0"/>
          </a:p>
          <a:p>
            <a:pPr marL="784225" lvl="2" indent="-223520"/>
            <a:endParaRPr lang="en-US" dirty="0">
              <a:cs typeface="Segoe UI Semilight"/>
            </a:endParaRPr>
          </a:p>
        </p:txBody>
      </p:sp>
    </p:spTree>
    <p:extLst>
      <p:ext uri="{BB962C8B-B14F-4D97-AF65-F5344CB8AC3E}">
        <p14:creationId xmlns:p14="http://schemas.microsoft.com/office/powerpoint/2010/main" val="21805422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2055114"/>
          </a:xfrm>
        </p:spPr>
        <p:txBody>
          <a:bodyPr/>
          <a:lstStyle/>
          <a:p>
            <a:r>
              <a:rPr lang="en-US" dirty="0"/>
              <a:t>GitHub resources: </a:t>
            </a:r>
            <a:r>
              <a:rPr lang="en-US" u="sng" dirty="0">
                <a:hlinkClick r:id="rId3"/>
              </a:rPr>
              <a:t>http://aka.ms/icpst</a:t>
            </a:r>
            <a:endParaRPr lang="en-US" dirty="0"/>
          </a:p>
          <a:p>
            <a:r>
              <a:rPr lang="en-US" dirty="0"/>
              <a:t>Microsoft Partner: </a:t>
            </a:r>
            <a:r>
              <a:rPr lang="en-US" u="sng" dirty="0">
                <a:hlinkClick r:id="rId4"/>
              </a:rPr>
              <a:t>http://aka.ms.icmpn</a:t>
            </a:r>
            <a:endParaRPr lang="en-US" dirty="0"/>
          </a:p>
          <a:p>
            <a:pPr marL="333032" indent="-333032">
              <a:buFont typeface="Arial" panose="020B0604020202020204" pitchFamily="34" charset="0"/>
              <a:buChar char="•"/>
            </a:pPr>
            <a:endParaRPr lang="en-US" dirty="0">
              <a:gradFill>
                <a:gsLst>
                  <a:gs pos="7965">
                    <a:schemeClr val="tx1"/>
                  </a:gs>
                  <a:gs pos="63000">
                    <a:schemeClr val="tx1"/>
                  </a:gs>
                </a:gsLst>
                <a:lin ang="5400000" scaled="0"/>
              </a:gradFill>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8458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At the end of this session, you should be better able to…</a:t>
            </a:r>
            <a:br>
              <a:rPr lang="en-US" sz="3600" dirty="0"/>
            </a:br>
            <a:endParaRPr lang="en-US" sz="3600" dirty="0"/>
          </a:p>
          <a:p>
            <a:r>
              <a:rPr lang="en-US" sz="2800" dirty="0"/>
              <a:t>Conduct effective design research.</a:t>
            </a:r>
            <a:br>
              <a:rPr lang="en-US" sz="2800" dirty="0"/>
            </a:br>
            <a:endParaRPr lang="en-US" sz="2800" dirty="0"/>
          </a:p>
          <a:p>
            <a:r>
              <a:rPr lang="en-US" sz="2800" dirty="0"/>
              <a:t>Understand technology capability</a:t>
            </a:r>
            <a:br>
              <a:rPr lang="en-US" sz="2800" dirty="0"/>
            </a:br>
            <a:endParaRPr lang="en-US" sz="2800" dirty="0"/>
          </a:p>
          <a:p>
            <a:r>
              <a:rPr lang="en-US" sz="2800" dirty="0"/>
              <a:t>Map Bot capabilities to organizational objectives.</a:t>
            </a:r>
          </a:p>
          <a:p>
            <a:pPr marL="0" indent="0">
              <a:buNone/>
            </a:pPr>
            <a:endParaRPr lang="en-US" sz="3600" dirty="0"/>
          </a:p>
          <a:p>
            <a:pPr lvl="2"/>
            <a:endParaRPr lang="en-US" dirty="0"/>
          </a:p>
        </p:txBody>
      </p:sp>
    </p:spTree>
    <p:extLst>
      <p:ext uri="{BB962C8B-B14F-4D97-AF65-F5344CB8AC3E}">
        <p14:creationId xmlns:p14="http://schemas.microsoft.com/office/powerpoint/2010/main" val="31650606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42136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de-DE" sz="2400" b="1" dirty="0">
                <a:solidFill>
                  <a:prstClr val="black"/>
                </a:solidFill>
                <a:latin typeface="Segoe UI" panose="020B0502040204020203" pitchFamily="34" charset="0"/>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lang="de-DE" sz="2400" b="1" dirty="0">
              <a:solidFill>
                <a:prstClr val="black"/>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de-DE" sz="2400" b="1" dirty="0">
                <a:solidFill>
                  <a:prstClr val="black"/>
                </a:solidFill>
                <a:latin typeface="Segoe UI" panose="020B0502040204020203" pitchFamily="34" charset="0"/>
                <a:cs typeface="Segoe UI" panose="020B0502040204020203" pitchFamily="34" charset="0"/>
              </a:rPr>
              <a:t>Objectives must meet:</a:t>
            </a: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lvl="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Desirability Criteria</a:t>
            </a:r>
          </a:p>
          <a:p>
            <a:pPr marL="17145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Feasability Criteria</a:t>
            </a:r>
          </a:p>
          <a:p>
            <a:pPr marL="17145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endParaRPr lang="de-DE" sz="2400" b="1" dirty="0">
              <a:solidFill>
                <a:prstClr val="black"/>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de-DE" sz="2400" b="1" dirty="0">
                <a:solidFill>
                  <a:prstClr val="black"/>
                </a:solidFill>
                <a:latin typeface="Segoe UI" panose="020B0502040204020203" pitchFamily="34" charset="0"/>
                <a:cs typeface="Segoe UI" panose="020B0502040204020203" pitchFamily="34" charset="0"/>
              </a:rPr>
              <a:t>Map out the Lifecycle/Workflow</a:t>
            </a:r>
          </a:p>
          <a:p>
            <a:pPr marL="171450" lvl="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Extrapolate high level domains/intents</a:t>
            </a:r>
            <a:br>
              <a:rPr lang="de-DE" sz="2400" b="1" dirty="0">
                <a:solidFill>
                  <a:prstClr val="black"/>
                </a:solidFill>
                <a:latin typeface="Segoe UI" panose="020B0502040204020203" pitchFamily="34" charset="0"/>
                <a:cs typeface="Segoe UI" panose="020B0502040204020203" pitchFamily="34" charset="0"/>
              </a:rPr>
            </a:br>
            <a:br>
              <a:rPr lang="de-DE" sz="2400" b="1" dirty="0">
                <a:solidFill>
                  <a:prstClr val="black"/>
                </a:solidFill>
                <a:latin typeface="Segoe UI" panose="020B0502040204020203" pitchFamily="34" charset="0"/>
                <a:cs typeface="Segoe UI" panose="020B0502040204020203" pitchFamily="34" charset="0"/>
              </a:rPr>
            </a:br>
            <a:endParaRPr lang="de-DE" sz="2400" b="1" dirty="0">
              <a:solidFill>
                <a:prstClr val="black"/>
              </a:solidFill>
              <a:latin typeface="Segoe UI" panose="020B0502040204020203" pitchFamily="34" charset="0"/>
              <a:cs typeface="Segoe UI" panose="020B0502040204020203" pitchFamily="34" charset="0"/>
            </a:endParaRPr>
          </a:p>
          <a:p>
            <a:pPr lvl="0">
              <a:lnSpc>
                <a:spcPct val="150000"/>
              </a:lnSpc>
              <a:defRPr/>
            </a:pPr>
            <a:r>
              <a:rPr lang="de-DE" sz="2400" b="1" dirty="0">
                <a:solidFill>
                  <a:prstClr val="black"/>
                </a:solidFill>
                <a:latin typeface="Segoe UI" panose="020B0502040204020203" pitchFamily="34" charset="0"/>
                <a:cs typeface="Segoe UI" panose="020B0502040204020203" pitchFamily="34" charset="0"/>
              </a:rPr>
              <a:t>Does the bot:</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Solve a users issue with minimal steps.</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Solve the issue better/easier or faster.</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Run on platforms/devices the user cares for.</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Make itself easy to be discovered and usable.</a:t>
            </a:r>
          </a:p>
          <a:p>
            <a:pPr marL="171450" lvl="0" indent="-171450">
              <a:lnSpc>
                <a:spcPct val="150000"/>
              </a:lnSpc>
              <a:buFont typeface="Arial" panose="020B0604020202020204" pitchFamily="34" charset="0"/>
              <a:buChar char="•"/>
              <a:defRPr/>
            </a:pPr>
            <a:endParaRPr lang="de-DE" sz="2000" b="1" i="1" dirty="0">
              <a:solidFill>
                <a:prstClr val="black"/>
              </a:solidFill>
              <a:latin typeface="Segoe UI" panose="020B0502040204020203" pitchFamily="34" charset="0"/>
              <a:cs typeface="Segoe UI" panose="020B0502040204020203" pitchFamily="34" charset="0"/>
            </a:endParaRPr>
          </a:p>
          <a:p>
            <a:pPr marL="171450" lvl="0" indent="-171450">
              <a:lnSpc>
                <a:spcPct val="150000"/>
              </a:lnSpc>
              <a:buFont typeface="Arial" panose="020B0604020202020204" pitchFamily="34" charset="0"/>
              <a:buChar char="•"/>
              <a:defRPr/>
            </a:pPr>
            <a:endParaRPr lang="de-DE" sz="2400" b="1" i="1" dirty="0">
              <a:solidFill>
                <a:prstClr val="black"/>
              </a:solidFill>
              <a:latin typeface="Segoe UI" panose="020B0502040204020203" pitchFamily="34" charset="0"/>
              <a:cs typeface="Segoe UI" panose="020B0502040204020203" pitchFamily="34" charset="0"/>
            </a:endParaRPr>
          </a:p>
          <a:p>
            <a:pPr marL="171450" lvl="0" indent="-171450">
              <a:lnSpc>
                <a:spcPct val="150000"/>
              </a:lnSpc>
              <a:buFont typeface="Arial" panose="020B0604020202020204" pitchFamily="34" charset="0"/>
              <a:buChar char="•"/>
              <a:defRPr/>
            </a:pPr>
            <a:endParaRPr lang="de-DE" sz="2400" b="1" i="1" dirty="0">
              <a:solidFill>
                <a:prstClr val="black"/>
              </a:solidFill>
              <a:latin typeface="Segoe UI" panose="020B0502040204020203" pitchFamily="34" charset="0"/>
              <a:cs typeface="Segoe UI" panose="020B0502040204020203" pitchFamily="34" charset="0"/>
            </a:endParaRPr>
          </a:p>
          <a:p>
            <a:pPr marL="628650" lvl="1" indent="-171450">
              <a:lnSpc>
                <a:spcPct val="150000"/>
              </a:lnSpc>
              <a:buFont typeface="Arial" panose="020B0604020202020204" pitchFamily="34" charset="0"/>
              <a:buChar char="•"/>
              <a:defRPr/>
            </a:pPr>
            <a:endParaRPr lang="de-DE" sz="2400" i="1" dirty="0">
              <a:solidFill>
                <a:prstClr val="black">
                  <a:lumMod val="65000"/>
                  <a:lumOff val="35000"/>
                </a:prstClr>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21920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a:solidFill>
                <a:prstClr val="white"/>
              </a:solidFill>
              <a:latin typeface="Segoe UI Light"/>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3720843447"/>
              </p:ext>
            </p:extLst>
          </p:nvPr>
        </p:nvGraphicFramePr>
        <p:xfrm>
          <a:off x="191035" y="256389"/>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5524526"/>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021788"/>
            <a:ext cx="1901444" cy="308455"/>
          </a:xfrm>
          <a:prstGeom prst="rect">
            <a:avLst/>
          </a:prstGeom>
        </p:spPr>
        <p:txBody>
          <a:bodyPr wrap="square">
            <a:noAutofit/>
          </a:bodyPr>
          <a:lstStyle/>
          <a:p>
            <a:pPr defTabSz="1219170">
              <a:defRPr/>
            </a:pPr>
            <a:r>
              <a:rPr lang="en-US" sz="1200" dirty="0">
                <a:latin typeface="Segoe UI Light" panose="020B0502040204020203" pitchFamily="34" charset="0"/>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Tree>
    <p:extLst>
      <p:ext uri="{BB962C8B-B14F-4D97-AF65-F5344CB8AC3E}">
        <p14:creationId xmlns:p14="http://schemas.microsoft.com/office/powerpoint/2010/main" val="28897599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594" y="1356373"/>
            <a:ext cx="1569708" cy="15697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37B57825-0650-4303-B018-214A899F7131}"/>
              </a:ext>
            </a:extLst>
          </p:cNvPr>
          <p:cNvSpPr/>
          <p:nvPr/>
        </p:nvSpPr>
        <p:spPr>
          <a:xfrm>
            <a:off x="6328799" y="3155977"/>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a:rPr>
              <a:t>User Properties</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2742824" y="3137247"/>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4813" y="4940965"/>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6378" y="4991074"/>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1598" y="5215238"/>
            <a:ext cx="1741196" cy="966364"/>
          </a:xfrm>
          <a:prstGeom prst="rect">
            <a:avLst/>
          </a:prstGeom>
        </p:spPr>
      </p:pic>
    </p:spTree>
    <p:extLst>
      <p:ext uri="{BB962C8B-B14F-4D97-AF65-F5344CB8AC3E}">
        <p14:creationId xmlns:p14="http://schemas.microsoft.com/office/powerpoint/2010/main" val="2652584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lang="de-DE" sz="1200" dirty="0">
                <a:solidFill>
                  <a:prstClr val="black">
                    <a:lumMod val="65000"/>
                    <a:lumOff val="35000"/>
                  </a:prstClr>
                </a:solidFill>
                <a:latin typeface="Segoe UI" panose="020B0502040204020203" pitchFamily="34" charset="0"/>
                <a:cs typeface="Segoe UI" panose="020B0502040204020203" pitchFamily="34" charset="0"/>
              </a:rPr>
              <a:t>35</a:t>
            </a: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lang="de-DE" sz="1200" dirty="0">
                <a:solidFill>
                  <a:prstClr val="black">
                    <a:lumMod val="65000"/>
                    <a:lumOff val="35000"/>
                  </a:prstClr>
                </a:solidFill>
                <a:latin typeface="Segoe UI" panose="020B0502040204020203" pitchFamily="34" charset="0"/>
                <a:cs typeface="Segoe UI" panose="020B0502040204020203" pitchFamily="34" charset="0"/>
              </a:rPr>
              <a:t>BitBot</a:t>
            </a: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has a few years of experience under his belt </a:t>
            </a:r>
            <a:r>
              <a:rPr lang="de-DE" sz="1200" dirty="0">
                <a:solidFill>
                  <a:prstClr val="black">
                    <a:lumMod val="65000"/>
                    <a:lumOff val="35000"/>
                  </a:prstClr>
                </a:solidFill>
                <a:latin typeface="Segoe UI" panose="020B0502040204020203" pitchFamily="34" charset="0"/>
                <a:cs typeface="Segoe UI" panose="020B0502040204020203" pitchFamily="34" charset="0"/>
              </a:rPr>
              <a:t>when it comes to working with data</a:t>
            </a: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lvl="0" indent="-171450">
              <a:lnSpc>
                <a:spcPct val="150000"/>
              </a:lnSpc>
              <a:buFont typeface="Arial" panose="020B0604020202020204" pitchFamily="34" charset="0"/>
              <a:buChar char="•"/>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a:t>
            </a:r>
            <a:r>
              <a:rPr lang="de-DE" sz="1200" dirty="0">
                <a:solidFill>
                  <a:prstClr val="black">
                    <a:lumMod val="65000"/>
                    <a:lumOff val="35000"/>
                  </a:prstClr>
                </a:solidFill>
                <a:latin typeface="Segoe UI" panose="020B0502040204020203" pitchFamily="34" charset="0"/>
                <a:cs typeface="Segoe UI" panose="020B0502040204020203" pitchFamily="34" charset="0"/>
              </a:rPr>
              <a:t>of sessions at previous conferences</a:t>
            </a: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lang="de-DE" sz="1200" dirty="0">
                <a:solidFill>
                  <a:prstClr val="black"/>
                </a:solidFill>
                <a:latin typeface="Segoe UI" panose="020B0502040204020203" pitchFamily="34" charset="0"/>
                <a:cs typeface="Segoe UI" panose="020B0502040204020203" pitchFamily="34" charset="0"/>
              </a:rPr>
              <a:t>Attendees of the conference</a:t>
            </a:r>
            <a:endPar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850932" y="5612047"/>
            <a:ext cx="3940786" cy="85408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We‘ve selected four avatar themes.  Based on your feedback we will develop your selection into an icon representing Freddie.  </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3781255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Customer Story: Progressive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2" name="Picture 1">
            <a:hlinkClick r:id="rId3"/>
            <a:extLst>
              <a:ext uri="{FF2B5EF4-FFF2-40B4-BE49-F238E27FC236}">
                <a16:creationId xmlns:a16="http://schemas.microsoft.com/office/drawing/2014/main" id="{CD1B8262-71D0-4DDA-8C7B-4FEDD275B123}"/>
              </a:ext>
            </a:extLst>
          </p:cNvPr>
          <p:cNvPicPr>
            <a:picLocks noChangeAspect="1"/>
          </p:cNvPicPr>
          <p:nvPr/>
        </p:nvPicPr>
        <p:blipFill>
          <a:blip r:embed="rId4"/>
          <a:stretch>
            <a:fillRect/>
          </a:stretch>
        </p:blipFill>
        <p:spPr>
          <a:xfrm>
            <a:off x="0" y="1122363"/>
            <a:ext cx="12192000" cy="3887964"/>
          </a:xfrm>
          <a:prstGeom prst="rect">
            <a:avLst/>
          </a:prstGeom>
        </p:spPr>
      </p:pic>
      <p:sp>
        <p:nvSpPr>
          <p:cNvPr id="10" name="Rectangle 9">
            <a:hlinkClick r:id="rId3"/>
            <a:extLst>
              <a:ext uri="{FF2B5EF4-FFF2-40B4-BE49-F238E27FC236}">
                <a16:creationId xmlns:a16="http://schemas.microsoft.com/office/drawing/2014/main" id="{7D70E8FE-17AF-4575-BB69-1ACA8F40B3EE}"/>
              </a:ext>
            </a:extLst>
          </p:cNvPr>
          <p:cNvSpPr/>
          <p:nvPr/>
        </p:nvSpPr>
        <p:spPr>
          <a:xfrm>
            <a:off x="1113995" y="5405353"/>
            <a:ext cx="10065282" cy="923330"/>
          </a:xfrm>
          <a:prstGeom prst="rect">
            <a:avLst/>
          </a:prstGeom>
        </p:spPr>
        <p:txBody>
          <a:bodyPr wrap="square">
            <a:spAutoFit/>
          </a:bodyPr>
          <a:lstStyle/>
          <a:p>
            <a:r>
              <a:rPr lang="en-US" dirty="0">
                <a:latin typeface="SegoeUI"/>
              </a:rPr>
              <a:t>Major US auto insurance provider Progressive may be best known for Flo, its iconic spokesperson. The company wanted to take advantage of customers’ increasing use of mobile channels to interact with its brand using the Microsoft Azure Bot Service.</a:t>
            </a:r>
            <a:endParaRPr lang="en-GB" dirty="0"/>
          </a:p>
        </p:txBody>
      </p:sp>
    </p:spTree>
    <p:extLst>
      <p:ext uri="{BB962C8B-B14F-4D97-AF65-F5344CB8AC3E}">
        <p14:creationId xmlns:p14="http://schemas.microsoft.com/office/powerpoint/2010/main" val="15996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11199358"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Bottlenecks to Effective Design Research</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16" name="Rectangle 15">
            <a:extLst>
              <a:ext uri="{FF2B5EF4-FFF2-40B4-BE49-F238E27FC236}">
                <a16:creationId xmlns:a16="http://schemas.microsoft.com/office/drawing/2014/main" id="{6B4EABB5-0BB4-42E6-8EC4-3D22CA0398F1}"/>
              </a:ext>
            </a:extLst>
          </p:cNvPr>
          <p:cNvSpPr/>
          <p:nvPr/>
        </p:nvSpPr>
        <p:spPr>
          <a:xfrm>
            <a:off x="646547" y="1461718"/>
            <a:ext cx="11357468" cy="6186309"/>
          </a:xfrm>
          <a:prstGeom prst="rect">
            <a:avLst/>
          </a:prstGeom>
        </p:spPr>
        <p:txBody>
          <a:bodyPr wrap="none">
            <a:spAutoFit/>
          </a:bodyPr>
          <a:lstStyle/>
          <a:p>
            <a:pPr lvl="0">
              <a:lnSpc>
                <a:spcPct val="150000"/>
              </a:lnSpc>
            </a:pPr>
            <a:r>
              <a:rPr lang="en-US" sz="3200" dirty="0"/>
              <a:t>What factors could affect effective design research?</a:t>
            </a:r>
          </a:p>
          <a:p>
            <a:pPr lvl="0">
              <a:lnSpc>
                <a:spcPct val="150000"/>
              </a:lnSpc>
            </a:pPr>
            <a:endParaRPr lang="en-US" sz="3200" dirty="0"/>
          </a:p>
          <a:p>
            <a:pPr lvl="0">
              <a:lnSpc>
                <a:spcPct val="150000"/>
              </a:lnSpc>
            </a:pPr>
            <a:r>
              <a:rPr lang="en-US" sz="3200" dirty="0"/>
              <a:t>How would you overcome such factors?</a:t>
            </a:r>
          </a:p>
          <a:p>
            <a:pPr lvl="0">
              <a:lnSpc>
                <a:spcPct val="150000"/>
              </a:lnSpc>
            </a:pPr>
            <a:endParaRPr lang="en-US" sz="3200" dirty="0"/>
          </a:p>
          <a:p>
            <a:pPr lvl="0">
              <a:lnSpc>
                <a:spcPct val="150000"/>
              </a:lnSpc>
            </a:pPr>
            <a:r>
              <a:rPr lang="en-US" sz="3200" dirty="0"/>
              <a:t>Bot personality profiling may be viewed as non serious. How would</a:t>
            </a:r>
          </a:p>
          <a:p>
            <a:pPr lvl="0">
              <a:lnSpc>
                <a:spcPct val="150000"/>
              </a:lnSpc>
            </a:pPr>
            <a:r>
              <a:rPr lang="en-US" sz="3200" dirty="0"/>
              <a:t>you address this mindset?</a:t>
            </a:r>
          </a:p>
          <a:p>
            <a:endParaRPr lang="en-US" sz="3600" dirty="0">
              <a:solidFill>
                <a:srgbClr val="000000"/>
              </a:solidFill>
              <a:latin typeface="segoe-ui_normal"/>
            </a:endParaRPr>
          </a:p>
          <a:p>
            <a:pPr lvl="0"/>
            <a:endParaRPr lang="en-US" sz="3600" dirty="0">
              <a:solidFill>
                <a:srgbClr val="000000"/>
              </a:solidFill>
              <a:latin typeface="segoe-ui_norm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753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31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6.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Template  -  Read-Only" id="{526A86A8-474F-4066-ADBA-B1557018539C}" vid="{523C57D6-B72E-43BA-91D8-34B85BB8608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D93766AA3535D4C9AB033C0324D3CD7" ma:contentTypeVersion="6" ma:contentTypeDescription="Create a new document." ma:contentTypeScope="" ma:versionID="710d354100089abd2572cae88cea3a2b">
  <xsd:schema xmlns:xsd="http://www.w3.org/2001/XMLSchema" xmlns:xs="http://www.w3.org/2001/XMLSchema" xmlns:p="http://schemas.microsoft.com/office/2006/metadata/properties" xmlns:ns2="87bad0cd-9f5f-4471-94ca-f7c37ef15840" xmlns:ns3="8f159844-3118-4b08-9ac0-0a51e3431bb6" targetNamespace="http://schemas.microsoft.com/office/2006/metadata/properties" ma:root="true" ma:fieldsID="70ea667c588725e6207a5fd18235c984" ns2:_="" ns3:_="">
    <xsd:import namespace="87bad0cd-9f5f-4471-94ca-f7c37ef15840"/>
    <xsd:import namespace="8f159844-3118-4b08-9ac0-0a51e3431bb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ad0cd-9f5f-4471-94ca-f7c37ef158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159844-3118-4b08-9ac0-0a51e3431bb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astSharedByUser xmlns="8f159844-3118-4b08-9ac0-0a51e3431bb6">v-karfis@microsoft.com</LastSharedByUser>
    <SharedWithUsers xmlns="8f159844-3118-4b08-9ac0-0a51e3431bb6">
      <UserInfo>
        <DisplayName>Natalie Nurock</DisplayName>
        <AccountId>85</AccountId>
        <AccountType/>
      </UserInfo>
    </SharedWithUsers>
    <LastSharedByTime xmlns="8f159844-3118-4b08-9ac0-0a51e3431bb6">2018-03-14T05:42:29+00:00</LastSharedByTime>
  </documentManagement>
</p:properties>
</file>

<file path=customXml/itemProps1.xml><?xml version="1.0" encoding="utf-8"?>
<ds:datastoreItem xmlns:ds="http://schemas.openxmlformats.org/officeDocument/2006/customXml" ds:itemID="{3C55D2E5-22B4-4502-8B75-3251A5BBB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bad0cd-9f5f-4471-94ca-f7c37ef15840"/>
    <ds:schemaRef ds:uri="8f159844-3118-4b08-9ac0-0a51e3431b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3.xml><?xml version="1.0" encoding="utf-8"?>
<ds:datastoreItem xmlns:ds="http://schemas.openxmlformats.org/officeDocument/2006/customXml" ds:itemID="{1E91DBAA-73B1-46DE-A02B-B400BCCAEA24}">
  <ds:schemaRefs>
    <ds:schemaRef ds:uri="http://purl.org/dc/dcmitype/"/>
    <ds:schemaRef ds:uri="http://purl.org/dc/terms/"/>
    <ds:schemaRef ds:uri="http://schemas.microsoft.com/office/infopath/2007/PartnerControls"/>
    <ds:schemaRef ds:uri="http://purl.org/dc/elements/1.1/"/>
    <ds:schemaRef ds:uri="http://schemas.openxmlformats.org/package/2006/metadata/core-properties"/>
    <ds:schemaRef ds:uri="http://schemas.microsoft.com/office/2006/documentManagement/types"/>
    <ds:schemaRef ds:uri="87bad0cd-9f5f-4471-94ca-f7c37ef15840"/>
    <ds:schemaRef ds:uri="8f159844-3118-4b08-9ac0-0a51e3431bb6"/>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959</TotalTime>
  <Words>3273</Words>
  <Application>Microsoft Office PowerPoint</Application>
  <PresentationFormat>Widescreen</PresentationFormat>
  <Paragraphs>328</Paragraphs>
  <Slides>18</Slides>
  <Notes>18</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18</vt:i4>
      </vt:variant>
    </vt:vector>
  </HeadingPairs>
  <TitlesOfParts>
    <vt:vector size="40" baseType="lpstr">
      <vt:lpstr>Arial</vt:lpstr>
      <vt:lpstr>Calibri</vt:lpstr>
      <vt:lpstr>Calibri Light</vt:lpstr>
      <vt:lpstr>Consolas</vt:lpstr>
      <vt:lpstr>DINSchrift</vt:lpstr>
      <vt:lpstr>Segoe</vt:lpstr>
      <vt:lpstr>Segoe UI</vt:lpstr>
      <vt:lpstr>Segoe UI Bold</vt:lpstr>
      <vt:lpstr>Segoe UI Light</vt:lpstr>
      <vt:lpstr>Segoe UI Semibold</vt:lpstr>
      <vt:lpstr>Segoe UI Semilight</vt:lpstr>
      <vt:lpstr>SegoeUI</vt:lpstr>
      <vt:lpstr>segoe-ui_normal</vt:lpstr>
      <vt:lpstr>Wingdings</vt:lpstr>
      <vt:lpstr>C+E Readiness Template</vt:lpstr>
      <vt:lpstr>5-50173_Microsoft_Ready_Light_Template</vt:lpstr>
      <vt:lpstr>5-50173_Microsoft_Ready_Dark_Template</vt:lpstr>
      <vt:lpstr>Office Theme</vt:lpstr>
      <vt:lpstr>1_Office Theme</vt:lpstr>
      <vt:lpstr>6-30537_Envision 2016 Keynote Template</vt:lpstr>
      <vt:lpstr>2_Office Theme</vt:lpstr>
      <vt:lpstr>5-50195_Microsoft_Build_Template</vt:lpstr>
      <vt:lpstr>Principles of Good Bot Design</vt:lpstr>
      <vt:lpstr>Session objectives and takeaways</vt:lpstr>
      <vt:lpstr>Effective Design Research</vt:lpstr>
      <vt:lpstr>PowerPoint Presentation</vt:lpstr>
      <vt:lpstr>Conversation patterns</vt:lpstr>
      <vt:lpstr>PowerPoint Presentation</vt:lpstr>
      <vt:lpstr>PowerPoint Presentation</vt:lpstr>
      <vt:lpstr>PowerPoint Presentation</vt:lpstr>
      <vt:lpstr>PowerPoint Presentation</vt:lpstr>
      <vt:lpstr>Understand Technology Capability</vt:lpstr>
      <vt:lpstr>PowerPoint Presentation</vt:lpstr>
      <vt:lpstr>Supporting Technologies</vt:lpstr>
      <vt:lpstr>Mapping Bot Capability to Organization Objectives</vt:lpstr>
      <vt:lpstr>PowerPoint Presentation</vt:lpstr>
      <vt:lpstr>PowerPoint Presentation</vt:lpstr>
      <vt:lpstr>PowerPoint Presentation</vt:lpstr>
      <vt:lpstr>Session objectives and takeaways</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Chris Testa-O Neill</cp:lastModifiedBy>
  <cp:revision>101</cp:revision>
  <dcterms:modified xsi:type="dcterms:W3CDTF">2018-05-29T12:33:00Z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0x010100ED93766AA3535D4C9AB033C0324D3CD7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v-karfis@microsoft.com</vt:lpwstr>
  </property>
  <property fmtid="{D5CDD505-2E9C-101B-9397-08002B2CF9AE}" pid="6" name="MSIP_Label_f42aa342-8706-4288-bd11-ebb85995028c_SetDate">
    <vt:lpwstr>2017-12-19T18:52:59.5454825Z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